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9" r:id="rId2"/>
    <p:sldId id="368" r:id="rId3"/>
    <p:sldId id="260" r:id="rId4"/>
    <p:sldId id="367" r:id="rId5"/>
    <p:sldId id="369" r:id="rId6"/>
    <p:sldId id="370" r:id="rId7"/>
    <p:sldId id="371" r:id="rId8"/>
    <p:sldId id="372" r:id="rId9"/>
    <p:sldId id="373" r:id="rId10"/>
    <p:sldId id="374" r:id="rId11"/>
    <p:sldId id="375" r:id="rId12"/>
    <p:sldId id="376" r:id="rId13"/>
    <p:sldId id="377" r:id="rId14"/>
    <p:sldId id="378" r:id="rId15"/>
    <p:sldId id="379" r:id="rId16"/>
    <p:sldId id="380" r:id="rId17"/>
    <p:sldId id="381" r:id="rId18"/>
    <p:sldId id="382" r:id="rId19"/>
    <p:sldId id="383" r:id="rId20"/>
    <p:sldId id="385" r:id="rId21"/>
    <p:sldId id="386" r:id="rId22"/>
    <p:sldId id="387" r:id="rId23"/>
    <p:sldId id="388" r:id="rId24"/>
    <p:sldId id="389" r:id="rId25"/>
    <p:sldId id="390" r:id="rId26"/>
    <p:sldId id="391" r:id="rId27"/>
    <p:sldId id="392" r:id="rId28"/>
    <p:sldId id="393" r:id="rId29"/>
    <p:sldId id="394" r:id="rId30"/>
    <p:sldId id="395" r:id="rId31"/>
    <p:sldId id="396" r:id="rId32"/>
    <p:sldId id="397" r:id="rId33"/>
    <p:sldId id="400" r:id="rId34"/>
    <p:sldId id="403" r:id="rId35"/>
    <p:sldId id="399" r:id="rId36"/>
    <p:sldId id="401" r:id="rId37"/>
    <p:sldId id="402" r:id="rId38"/>
    <p:sldId id="405" r:id="rId39"/>
    <p:sldId id="404" r:id="rId40"/>
    <p:sldId id="406" r:id="rId41"/>
    <p:sldId id="407" r:id="rId42"/>
    <p:sldId id="408" r:id="rId43"/>
    <p:sldId id="410" r:id="rId44"/>
    <p:sldId id="411" r:id="rId45"/>
    <p:sldId id="412" r:id="rId46"/>
    <p:sldId id="413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6"/>
    <p:restoredTop sz="94643"/>
  </p:normalViewPr>
  <p:slideViewPr>
    <p:cSldViewPr snapToGrid="0" snapToObjects="1">
      <p:cViewPr>
        <p:scale>
          <a:sx n="86" d="100"/>
          <a:sy n="86" d="100"/>
        </p:scale>
        <p:origin x="264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4F27F-15EB-8A40-860A-81CF88D0CAD9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2A25E9-F18A-5B45-8287-B7496B63988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49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DDFD07-BAC4-6E48-ADAD-3399A29A24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8489BEC-F0A1-8D44-85BD-C58D3EBC58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60DC6F4-0D40-A94C-A579-41DCC5825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5DE5B8D-7BD6-9B4D-AB55-8E661F1D9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753AD9-839D-344D-A55B-199521E5A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565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94316-552B-B046-9661-B885753B7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1687672-67DF-8B48-80DA-B5A032F24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562A03-4AAC-7540-816E-99C14B6D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D6AF1D5-0249-D245-979A-05A2CB28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31A069-1F78-D642-9185-F9968AFE1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253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65C1CC9-BD60-764C-AC10-B10410704A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388FCF5-EE18-A946-B24E-159EA3E88D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8C0843-1C44-4A42-B84B-CEA8BFC9D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71025E-E600-D548-B406-152002FCE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DD715D-8546-204C-8BE1-1B037B027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14985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Titre-no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CC47A73-FD45-0E46-8222-87547504FF27}"/>
              </a:ext>
            </a:extLst>
          </p:cNvPr>
          <p:cNvSpPr/>
          <p:nvPr userDrawn="1"/>
        </p:nvSpPr>
        <p:spPr>
          <a:xfrm>
            <a:off x="372093" y="0"/>
            <a:ext cx="3293424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B38E0C-90B3-DB4E-BD28-7DF1713D47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82112"/>
          <a:stretch/>
        </p:blipFill>
        <p:spPr>
          <a:xfrm>
            <a:off x="-8466" y="0"/>
            <a:ext cx="2180857" cy="6858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9CBBB12-7C77-7647-A3B5-2E3346AF8F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1004" y="502153"/>
            <a:ext cx="4373915" cy="1312175"/>
          </a:xfrm>
          <a:prstGeom prst="rect">
            <a:avLst/>
          </a:prstGeom>
        </p:spPr>
      </p:pic>
      <p:sp>
        <p:nvSpPr>
          <p:cNvPr id="14" name="Espace réservé du texte 3"/>
          <p:cNvSpPr>
            <a:spLocks noGrp="1"/>
          </p:cNvSpPr>
          <p:nvPr>
            <p:ph type="body" sz="quarter" idx="10" hasCustomPrompt="1"/>
          </p:nvPr>
        </p:nvSpPr>
        <p:spPr>
          <a:xfrm>
            <a:off x="1799168" y="1806705"/>
            <a:ext cx="9489017" cy="4899025"/>
          </a:xfrm>
        </p:spPr>
        <p:txBody>
          <a:bodyPr/>
          <a:lstStyle>
            <a:lvl1pPr marL="0" indent="0" algn="ctr">
              <a:buNone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fr-FR" sz="2800" dirty="0">
                <a:solidFill>
                  <a:schemeClr val="accent5">
                    <a:lumMod val="75000"/>
                  </a:schemeClr>
                </a:solidFill>
                <a:latin typeface="Glober SemiBold"/>
                <a:cs typeface="Glober SemiBold"/>
              </a:rPr>
              <a:t>Nom</a:t>
            </a:r>
            <a:r>
              <a:rPr lang="fr-FR" sz="2800" baseline="0" dirty="0">
                <a:solidFill>
                  <a:schemeClr val="accent5">
                    <a:lumMod val="75000"/>
                  </a:schemeClr>
                </a:solidFill>
                <a:latin typeface="Glober SemiBold"/>
                <a:cs typeface="Glober SemiBold"/>
              </a:rPr>
              <a:t> du séminaire</a:t>
            </a:r>
          </a:p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lober SemiBold "/>
                <a:cs typeface="Glober SemiBold "/>
              </a:rPr>
              <a:t>Titre </a:t>
            </a:r>
            <a:r>
              <a:rPr lang="fr-FR" sz="2400" dirty="0">
                <a:solidFill>
                  <a:srgbClr val="6F6F6F"/>
                </a:solidFill>
                <a:latin typeface="Glober SemiBold "/>
                <a:cs typeface="Glober SemiBold "/>
              </a:rPr>
              <a:t>de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Glober SemiBold "/>
                <a:cs typeface="Glober SemiBold "/>
              </a:rPr>
              <a:t> la présentation</a:t>
            </a:r>
          </a:p>
          <a:p>
            <a:pPr algn="ctr"/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fr-FR" dirty="0">
                <a:solidFill>
                  <a:schemeClr val="accent5">
                    <a:lumMod val="75000"/>
                  </a:schemeClr>
                </a:solidFill>
              </a:rPr>
              <a:t>Sous-titre</a:t>
            </a:r>
            <a:r>
              <a:rPr lang="fr-FR" baseline="0" dirty="0">
                <a:solidFill>
                  <a:schemeClr val="accent5">
                    <a:lumMod val="75000"/>
                  </a:schemeClr>
                </a:solidFill>
              </a:rPr>
              <a:t> de la présentation</a:t>
            </a:r>
            <a:endParaRPr lang="fr-FR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Intervenant</a:t>
            </a:r>
          </a:p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Fonction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DEDABDE-0404-1347-92A3-19F8D8796E5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799167" y="6047278"/>
            <a:ext cx="10248368" cy="81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87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RB_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>
            <a:spLocks noChangeAspect="1"/>
          </p:cNvSpPr>
          <p:nvPr userDrawn="1"/>
        </p:nvSpPr>
        <p:spPr>
          <a:xfrm>
            <a:off x="3214255" y="995681"/>
            <a:ext cx="8406936" cy="7968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E508D"/>
              </a:gs>
              <a:gs pos="100000">
                <a:srgbClr val="BBCE25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>
              <a:ln>
                <a:noFill/>
              </a:ln>
            </a:endParaRPr>
          </a:p>
        </p:txBody>
      </p:sp>
      <p:sp>
        <p:nvSpPr>
          <p:cNvPr id="17" name="Titre 15"/>
          <p:cNvSpPr>
            <a:spLocks noGrp="1"/>
          </p:cNvSpPr>
          <p:nvPr>
            <p:ph type="title"/>
          </p:nvPr>
        </p:nvSpPr>
        <p:spPr>
          <a:xfrm>
            <a:off x="3214255" y="221517"/>
            <a:ext cx="8406936" cy="656694"/>
          </a:xfrm>
        </p:spPr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20" name="Espace réservé du contenu 18"/>
          <p:cNvSpPr>
            <a:spLocks noGrp="1"/>
          </p:cNvSpPr>
          <p:nvPr>
            <p:ph sz="quarter" idx="13"/>
          </p:nvPr>
        </p:nvSpPr>
        <p:spPr>
          <a:xfrm>
            <a:off x="1777999" y="1615440"/>
            <a:ext cx="9804400" cy="4510723"/>
          </a:xfrm>
        </p:spPr>
        <p:txBody>
          <a:bodyPr/>
          <a:lstStyle>
            <a:lvl1pPr marL="342900" indent="-342900">
              <a:buFont typeface="Arial"/>
              <a:buChar char="•"/>
              <a:defRPr/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3" name="Ellipse 12"/>
          <p:cNvSpPr/>
          <p:nvPr userDrawn="1"/>
        </p:nvSpPr>
        <p:spPr>
          <a:xfrm>
            <a:off x="741615" y="6064929"/>
            <a:ext cx="365888" cy="274416"/>
          </a:xfrm>
          <a:prstGeom prst="ellipse">
            <a:avLst/>
          </a:prstGeom>
          <a:solidFill>
            <a:srgbClr val="6E50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  <p:sp>
        <p:nvSpPr>
          <p:cNvPr id="14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01227" y="6053896"/>
            <a:ext cx="850747" cy="234704"/>
          </a:xfrm>
          <a:prstGeom prst="rect">
            <a:avLst/>
          </a:prstGeom>
        </p:spPr>
        <p:txBody>
          <a:bodyPr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43B5D603-0D65-E745-B96E-A15BED22DBB9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8813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C898E7-485F-AD4A-99F7-818F9E5DF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3705AA-0EF7-F94F-9B69-F7AB93310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0A1535-742F-414E-A37F-0AFDF62DF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25922E-4E03-6E4D-A7F8-278F4E01E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9B9033-6E7F-E840-9AD1-4A0B415A3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0773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36D2BE-BD40-2045-8376-4FDB15122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1F2351-8C8C-ED40-A59D-8BC5EA0D94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BBBBC6-3958-1E49-87B1-600F95EF0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5B405A-BC46-A347-ACAE-79E29BB64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F69084-52F6-BF40-8D8A-43884B392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7731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00197C-91F8-404B-8F92-517A8A15E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9DFF7A-8154-AD43-B5BB-CEFE6857B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71FA424-EB3A-1344-AADA-2FFE021C1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8214E61-D220-4149-8913-C32A75AA4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17A1A80-F931-C944-ADEF-B24149B8D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4999958-6A12-BC48-A581-1A01E81B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958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90850B-9F77-6A40-B3A4-E10AB2720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2206986-D7AA-D24A-AC8D-173C94FF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5906B38-1684-CD44-9CA5-33ECA13B3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218C7F8-A837-8B43-95F6-B3EAA1EFA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6E27E02-94F2-4347-810A-5A7179B792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CBD048C-9E1D-7247-9067-66A4AFF1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638E858-7401-8342-AB13-F9C0DEE94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EA6050C-26B1-A44F-A6DA-CAD1F92B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529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825780-B09D-B64F-856C-D9FE476C4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7C01E0F-B484-BA4A-B34E-6B43CF494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AD08664-3AA5-0E43-8EBD-E79B49454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DC34176-6D74-254A-BE32-199B360E2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5413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5594B09-4234-6840-A542-98CF7A2FA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6AC4124-90CB-8641-86DD-F796BCED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FF2904-FD41-9D45-9E33-8B7234B68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717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6129E5-E5FD-2F46-8ACD-3207B67D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2DFAE-5239-B24A-AD32-3398FADD5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8FAF937-EBD2-5E41-BD90-94F77107A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E90A2D-F4F3-F841-AF01-B61E34E5E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A58922B-DFDF-E341-9D89-0313D9E5F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1E1A5EC-0336-884E-83E6-B659AE2E5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931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4D81CD-DD3A-A540-B561-4E68C0F54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00E84E6-FE9C-034A-B0F3-5C1C61340D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4DA092C-1833-0D48-A49E-94976475C1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E05012F-E3B9-D047-8011-3FBBE81B1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D0D7AE-F19B-C841-B7B7-D083B31F6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BD89EC0-2E46-1442-80D8-A70B701C1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51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7640DE0-868B-E248-A00A-7CB636945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E6B1562-B449-F94B-A1DA-76D8DC5D5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AC57766-308D-A74C-9B0D-E734495EB1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AEB65-3479-7B49-9205-6BACC870B580}" type="datetimeFigureOut">
              <a:rPr lang="fr-FR" smtClean="0"/>
              <a:t>19/08/2022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935B673-548C-E14F-8A9D-BCFA229C18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105047C-ABAC-6945-BC01-B7FDCC03D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723C3-EC0D-8542-9816-DFE92E63974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59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hyperlink" Target="https://bookdown.org/MathiasHarrer/Doing_Meta_Analysis_in_R/references.html#ref-hedges1981distribution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1.png"/><Relationship Id="rId7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31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4.png"/><Relationship Id="rId5" Type="http://schemas.openxmlformats.org/officeDocument/2006/relationships/image" Target="../media/image47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31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872980" y="1806705"/>
            <a:ext cx="71178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Biodiversity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knowledge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synthesis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an introduction to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meta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-analyses and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systematic</a:t>
            </a:r>
            <a:r>
              <a:rPr lang="fr-FR" sz="24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sz="2400" dirty="0" err="1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reviews</a:t>
            </a:r>
            <a:br>
              <a:rPr lang="fr-FR" sz="1200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fr-FR" sz="1200" dirty="0">
                <a:solidFill>
                  <a:schemeClr val="bg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to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combine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-sizes?</a:t>
            </a:r>
          </a:p>
          <a:p>
            <a:pPr algn="ctr"/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fr-FR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October</a:t>
            </a:r>
            <a:r>
              <a:rPr lang="fr-FR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2022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3588190" y="4805129"/>
            <a:ext cx="57581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Beillouin</a:t>
            </a:r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Damien</a:t>
            </a:r>
          </a:p>
          <a:p>
            <a:pPr algn="ctr"/>
            <a:r>
              <a:rPr lang="fr-F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Chercheur CIRAD- </a:t>
            </a:r>
            <a:r>
              <a:rPr lang="fr-F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Hortsys</a:t>
            </a:r>
            <a:endParaRPr lang="fr-FR" sz="1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0578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different</a:t>
            </a:r>
            <a:r>
              <a:rPr lang="fr-FR" dirty="0"/>
              <a:t> type of </a:t>
            </a:r>
            <a:r>
              <a:rPr lang="fr-FR" dirty="0" err="1"/>
              <a:t>effect</a:t>
            </a:r>
            <a:r>
              <a:rPr lang="fr-FR" dirty="0"/>
              <a:t>-sizes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10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/>
              <p:nvPr/>
            </p:nvSpPr>
            <p:spPr>
              <a:xfrm>
                <a:off x="501227" y="1665906"/>
                <a:ext cx="9763650" cy="30663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/>
                  <a:t>Mean </a:t>
                </a:r>
                <a:r>
                  <a:rPr lang="fr-FR" sz="2800" dirty="0" err="1"/>
                  <a:t>differences</a:t>
                </a:r>
                <a:r>
                  <a:rPr lang="fr-FR" sz="2800" dirty="0"/>
                  <a:t>:</a:t>
                </a:r>
                <a:endParaRPr lang="fr-FR" sz="700" dirty="0"/>
              </a:p>
              <a:p>
                <a:endParaRPr lang="fr-FR" sz="2800" dirty="0"/>
              </a:p>
              <a:p>
                <a:r>
                  <a:rPr lang="fr-FR" b="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with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𝑡𝑤𝑜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𝑖𝑛𝑑𝑒𝑝𝑒𝑛𝑑𝑎𝑛𝑡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𝑔𝑟𝑜𝑢𝑝𝑠</m:t>
                    </m:r>
                  </m:oMath>
                </a14:m>
                <a:endParaRPr lang="fr-FR" b="0" dirty="0"/>
              </a:p>
              <a:p>
                <a:pPr/>
                <a:r>
                  <a:rPr lang="fr-FR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𝑀𝐷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𝑏𝑒𝑡𝑤𝑒𝑒𝑛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𝑝𝑜𝑜𝑙𝑒𝑑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rad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fr-FR" b="0" dirty="0"/>
              </a:p>
              <a:p>
                <a:pPr/>
                <a:endParaRPr lang="fr-FR" dirty="0"/>
              </a:p>
              <a:p>
                <a:pPr/>
                <a:r>
                  <a:rPr lang="fr-FR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𝑝𝑜𝑜𝑙𝑒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−1)+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−1)</m:t>
                            </m:r>
                          </m:den>
                        </m:f>
                      </m:e>
                    </m:rad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b="0" dirty="0"/>
              </a:p>
              <a:p>
                <a:endParaRPr lang="fr-FR" sz="28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7" y="1665906"/>
                <a:ext cx="9763650" cy="3066352"/>
              </a:xfrm>
              <a:prstGeom prst="rect">
                <a:avLst/>
              </a:prstGeom>
              <a:blipFill>
                <a:blip r:embed="rId2"/>
                <a:stretch>
                  <a:fillRect l="-1169" t="-16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BF42C97-28D0-FE4B-988C-817F1B5E8D6C}"/>
              </a:ext>
            </a:extLst>
          </p:cNvPr>
          <p:cNvSpPr/>
          <p:nvPr/>
        </p:nvSpPr>
        <p:spPr>
          <a:xfrm>
            <a:off x="4247536" y="6347594"/>
            <a:ext cx="82246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err="1"/>
              <a:t>e.g</a:t>
            </a:r>
            <a:r>
              <a:rPr lang="fr-FR" sz="2000" dirty="0"/>
              <a:t>. </a:t>
            </a:r>
            <a:r>
              <a:rPr lang="fr-FR" sz="2000" dirty="0" err="1"/>
              <a:t>Cocoa</a:t>
            </a:r>
            <a:r>
              <a:rPr lang="fr-FR" sz="2000" dirty="0"/>
              <a:t> </a:t>
            </a:r>
            <a:r>
              <a:rPr lang="fr-FR" sz="2000" dirty="0" err="1"/>
              <a:t>agroforestry</a:t>
            </a:r>
            <a:r>
              <a:rPr lang="fr-FR" sz="2000" dirty="0"/>
              <a:t> </a:t>
            </a:r>
            <a:r>
              <a:rPr lang="fr-FR" sz="2000" dirty="0" err="1"/>
              <a:t>systems</a:t>
            </a:r>
            <a:r>
              <a:rPr lang="fr-FR" sz="2000" dirty="0"/>
              <a:t> versus monocultures (</a:t>
            </a:r>
            <a:r>
              <a:rPr lang="fr-FR" sz="2000" dirty="0" err="1"/>
              <a:t>Neither</a:t>
            </a:r>
            <a:r>
              <a:rPr lang="fr-FR" sz="2000" dirty="0"/>
              <a:t> et al., 2020)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/>
              <p:nvPr/>
            </p:nvSpPr>
            <p:spPr>
              <a:xfrm>
                <a:off x="10856438" y="3607181"/>
                <a:ext cx="1210524" cy="677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i="1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b="0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i="1" dirty="0"/>
                  <a:t>)</a:t>
                </a:r>
                <a:endParaRPr lang="fr-FR" sz="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438" y="3607181"/>
                <a:ext cx="1210524" cy="677750"/>
              </a:xfrm>
              <a:prstGeom prst="rect">
                <a:avLst/>
              </a:prstGeom>
              <a:blipFill>
                <a:blip r:embed="rId3"/>
                <a:stretch>
                  <a:fillRect l="-4167" t="-3704" b="-92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9708AA-662B-1B46-81EE-7CFF07ACF0AE}"/>
              </a:ext>
            </a:extLst>
          </p:cNvPr>
          <p:cNvSpPr/>
          <p:nvPr/>
        </p:nvSpPr>
        <p:spPr>
          <a:xfrm>
            <a:off x="10543946" y="3465865"/>
            <a:ext cx="1638219" cy="102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B1820-AEF0-0A40-81C9-C776C10E9BFD}"/>
              </a:ext>
            </a:extLst>
          </p:cNvPr>
          <p:cNvSpPr/>
          <p:nvPr/>
        </p:nvSpPr>
        <p:spPr>
          <a:xfrm>
            <a:off x="10543946" y="3162068"/>
            <a:ext cx="163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retrieved</a:t>
            </a:r>
            <a:r>
              <a:rPr lang="fr-FR" i="1" dirty="0"/>
              <a:t>:</a:t>
            </a:r>
            <a:endParaRPr lang="fr-FR" sz="400" i="1" dirty="0"/>
          </a:p>
        </p:txBody>
      </p:sp>
    </p:spTree>
    <p:extLst>
      <p:ext uri="{BB962C8B-B14F-4D97-AF65-F5344CB8AC3E}">
        <p14:creationId xmlns:p14="http://schemas.microsoft.com/office/powerpoint/2010/main" val="2639763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different</a:t>
            </a:r>
            <a:r>
              <a:rPr lang="fr-FR" dirty="0"/>
              <a:t> type of </a:t>
            </a:r>
            <a:r>
              <a:rPr lang="fr-FR" dirty="0" err="1"/>
              <a:t>effect</a:t>
            </a:r>
            <a:r>
              <a:rPr lang="fr-FR" dirty="0"/>
              <a:t>-sizes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11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/>
              <p:nvPr/>
            </p:nvSpPr>
            <p:spPr>
              <a:xfrm>
                <a:off x="501227" y="1665906"/>
                <a:ext cx="9763650" cy="24088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/>
                  <a:t>Mean </a:t>
                </a:r>
                <a:r>
                  <a:rPr lang="fr-FR" sz="2800" dirty="0" err="1"/>
                  <a:t>standardized</a:t>
                </a:r>
                <a:r>
                  <a:rPr lang="fr-FR" sz="2800" dirty="0"/>
                  <a:t> </a:t>
                </a:r>
                <a:r>
                  <a:rPr lang="fr-FR" sz="2800" dirty="0" err="1"/>
                  <a:t>differences</a:t>
                </a:r>
                <a:r>
                  <a:rPr lang="fr-FR" sz="2800" dirty="0"/>
                  <a:t> = </a:t>
                </a:r>
                <a:r>
                  <a:rPr lang="fr-FR" sz="2800" dirty="0" err="1"/>
                  <a:t>Cohen’s</a:t>
                </a:r>
                <a:r>
                  <a:rPr lang="fr-FR" sz="2800" dirty="0"/>
                  <a:t> </a:t>
                </a:r>
                <a:r>
                  <a:rPr lang="fr-FR" sz="2800" i="1" dirty="0"/>
                  <a:t>d</a:t>
                </a:r>
                <a:r>
                  <a:rPr lang="fr-FR" sz="2800" dirty="0"/>
                  <a:t>:</a:t>
                </a:r>
                <a:endParaRPr lang="fr-FR" sz="700" dirty="0"/>
              </a:p>
              <a:p>
                <a:endParaRPr lang="fr-FR" sz="2800" dirty="0"/>
              </a:p>
              <a:p>
                <a:r>
                  <a:rPr lang="fr-FR" b="0" dirty="0"/>
                  <a:t>	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𝑝𝑜𝑜𝑙𝑒𝑑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with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𝑡𝑤𝑜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𝑖𝑛𝑑𝑒𝑝𝑒𝑛𝑑𝑎𝑛𝑡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𝑔𝑟𝑜𝑢𝑝𝑠</m:t>
                    </m:r>
                  </m:oMath>
                </a14:m>
                <a:endParaRPr lang="fr-FR" b="0" dirty="0"/>
              </a:p>
              <a:p>
                <a:pPr/>
                <a:r>
                  <a:rPr lang="fr-FR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𝑆𝑀𝐷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𝑏𝑒𝑡𝑤𝑒𝑒𝑛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𝑆𝑀𝐷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𝑏𝑒𝑡𝑤𝑒𝑒𝑛</m:t>
                                </m:r>
                              </m:sub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rad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fr-FR" b="0" dirty="0"/>
              </a:p>
              <a:p>
                <a:endParaRPr lang="fr-FR" sz="28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7" y="1665906"/>
                <a:ext cx="9763650" cy="2408865"/>
              </a:xfrm>
              <a:prstGeom prst="rect">
                <a:avLst/>
              </a:prstGeom>
              <a:blipFill>
                <a:blip r:embed="rId2"/>
                <a:stretch>
                  <a:fillRect l="-1169" t="-2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/>
              <p:nvPr/>
            </p:nvSpPr>
            <p:spPr>
              <a:xfrm>
                <a:off x="10856439" y="3651430"/>
                <a:ext cx="1210524" cy="677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i="1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b="0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i="1" dirty="0"/>
                  <a:t>)</a:t>
                </a:r>
                <a:endParaRPr lang="fr-FR" sz="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439" y="3651430"/>
                <a:ext cx="1210524" cy="677750"/>
              </a:xfrm>
              <a:prstGeom prst="rect">
                <a:avLst/>
              </a:prstGeom>
              <a:blipFill>
                <a:blip r:embed="rId3"/>
                <a:stretch>
                  <a:fillRect l="-4167" t="-5660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9708AA-662B-1B46-81EE-7CFF07ACF0AE}"/>
              </a:ext>
            </a:extLst>
          </p:cNvPr>
          <p:cNvSpPr/>
          <p:nvPr/>
        </p:nvSpPr>
        <p:spPr>
          <a:xfrm>
            <a:off x="10543947" y="3510114"/>
            <a:ext cx="1638219" cy="102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B1820-AEF0-0A40-81C9-C776C10E9BFD}"/>
              </a:ext>
            </a:extLst>
          </p:cNvPr>
          <p:cNvSpPr/>
          <p:nvPr/>
        </p:nvSpPr>
        <p:spPr>
          <a:xfrm>
            <a:off x="10543947" y="3206317"/>
            <a:ext cx="163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retrieved</a:t>
            </a:r>
            <a:r>
              <a:rPr lang="fr-FR" i="1" dirty="0"/>
              <a:t>:</a:t>
            </a:r>
            <a:endParaRPr lang="fr-FR" sz="400" i="1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40DBE-E5E0-DB46-956A-48D5BE3CA76C}"/>
              </a:ext>
            </a:extLst>
          </p:cNvPr>
          <p:cNvSpPr/>
          <p:nvPr/>
        </p:nvSpPr>
        <p:spPr>
          <a:xfrm>
            <a:off x="9732133" y="50856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effectLst/>
              </a:rPr>
              <a:t>SMD=</a:t>
            </a:r>
            <a:r>
              <a:rPr lang="fr-FR" dirty="0"/>
              <a:t> 2 -&gt; a </a:t>
            </a:r>
            <a:r>
              <a:rPr lang="fr-FR" dirty="0" err="1"/>
              <a:t>difference</a:t>
            </a:r>
            <a:endParaRPr lang="fr-FR" dirty="0"/>
          </a:p>
          <a:p>
            <a:r>
              <a:rPr lang="fr-FR" dirty="0"/>
              <a:t> of 2 standard </a:t>
            </a:r>
            <a:r>
              <a:rPr lang="fr-FR" dirty="0" err="1"/>
              <a:t>deviations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5DB723-E786-7A44-BF02-7A989852846D}"/>
              </a:ext>
            </a:extLst>
          </p:cNvPr>
          <p:cNvSpPr/>
          <p:nvPr/>
        </p:nvSpPr>
        <p:spPr>
          <a:xfrm>
            <a:off x="9732133" y="4890262"/>
            <a:ext cx="2459868" cy="1023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8EC579-60CE-5B43-A1B0-86377CCC5D4A}"/>
              </a:ext>
            </a:extLst>
          </p:cNvPr>
          <p:cNvSpPr/>
          <p:nvPr/>
        </p:nvSpPr>
        <p:spPr>
          <a:xfrm>
            <a:off x="10553781" y="4586465"/>
            <a:ext cx="1488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Interpretation</a:t>
            </a:r>
            <a:endParaRPr lang="fr-FR" sz="400" i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21AB90-8B8E-5541-8C9F-2FFC2AF65D7D}"/>
              </a:ext>
            </a:extLst>
          </p:cNvPr>
          <p:cNvSpPr/>
          <p:nvPr/>
        </p:nvSpPr>
        <p:spPr>
          <a:xfrm>
            <a:off x="776748" y="4064691"/>
            <a:ext cx="96618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/>
              <a:t>BUT </a:t>
            </a:r>
            <a:r>
              <a:rPr lang="fr-FR" b="1" dirty="0" err="1"/>
              <a:t>bias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the </a:t>
            </a:r>
            <a:r>
              <a:rPr lang="fr-FR" dirty="0" err="1"/>
              <a:t>sample</a:t>
            </a:r>
            <a:r>
              <a:rPr lang="fr-FR" dirty="0"/>
              <a:t> size of a </a:t>
            </a:r>
            <a:r>
              <a:rPr lang="fr-FR" dirty="0" err="1"/>
              <a:t>study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small</a:t>
            </a:r>
            <a:r>
              <a:rPr lang="fr-FR" dirty="0"/>
              <a:t>, </a:t>
            </a:r>
            <a:r>
              <a:rPr lang="fr-FR" dirty="0" err="1"/>
              <a:t>especially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>
                <a:effectLst/>
              </a:rPr>
              <a:t>n≤</a:t>
            </a:r>
            <a:r>
              <a:rPr lang="fr-FR" dirty="0"/>
              <a:t> 20 (</a:t>
            </a:r>
            <a:r>
              <a:rPr lang="fr-FR" dirty="0">
                <a:hlinkClick r:id="rId4"/>
              </a:rPr>
              <a:t>L. V. Hedges 1981</a:t>
            </a:r>
            <a:r>
              <a:rPr lang="fr-FR" dirty="0"/>
              <a:t>).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184B2D-92E7-0246-A750-DA3CE6FF2BB3}"/>
                  </a:ext>
                </a:extLst>
              </p:cNvPr>
              <p:cNvSpPr/>
              <p:nvPr/>
            </p:nvSpPr>
            <p:spPr>
              <a:xfrm>
                <a:off x="1351974" y="5085679"/>
                <a:ext cx="3751220" cy="48551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dirty="0" err="1"/>
                  <a:t>Hedges’</a:t>
                </a:r>
                <a:r>
                  <a:rPr lang="fr-FR" i="1" dirty="0" err="1"/>
                  <a:t>g</a:t>
                </a:r>
                <a:r>
                  <a:rPr lang="fr-FR" i="1" dirty="0"/>
                  <a:t>* =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𝑀𝐷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𝑏𝑒𝑡𝑤𝑒𝑒𝑛</m:t>
                        </m:r>
                      </m:sub>
                    </m:sSub>
                  </m:oMath>
                </a14:m>
                <a:r>
                  <a:rPr lang="fr-FR" i="1" dirty="0"/>
                  <a:t> X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(1−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−9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6184B2D-92E7-0246-A750-DA3CE6FF2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974" y="5085679"/>
                <a:ext cx="3751220" cy="485518"/>
              </a:xfrm>
              <a:prstGeom prst="rect">
                <a:avLst/>
              </a:prstGeom>
              <a:blipFill>
                <a:blip r:embed="rId5"/>
                <a:stretch>
                  <a:fillRect l="-1010" b="-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8028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different</a:t>
            </a:r>
            <a:r>
              <a:rPr lang="fr-FR" dirty="0"/>
              <a:t> type of </a:t>
            </a:r>
            <a:r>
              <a:rPr lang="fr-FR" dirty="0" err="1"/>
              <a:t>effect</a:t>
            </a:r>
            <a:r>
              <a:rPr lang="fr-FR" dirty="0"/>
              <a:t>-sizes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/>
              <p:nvPr/>
            </p:nvSpPr>
            <p:spPr>
              <a:xfrm>
                <a:off x="501227" y="1665906"/>
                <a:ext cx="9763650" cy="3217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/>
                  <a:t>Ratio:</a:t>
                </a:r>
                <a:endParaRPr lang="fr-FR" sz="700" dirty="0"/>
              </a:p>
              <a:p>
                <a:endParaRPr lang="fr-FR" sz="2800" dirty="0"/>
              </a:p>
              <a:p>
                <a:r>
                  <a:rPr lang="fr-FR" b="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̅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num>
                      <m:den>
                        <m:acc>
                          <m:accPr>
                            <m:chr m:val="̅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with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𝑡𝑤𝑜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𝑖𝑛𝑑𝑒𝑝𝑒𝑛𝑑𝑎𝑛𝑡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𝑔𝑟𝑜𝑢𝑝𝑠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FR" b="0" dirty="0"/>
                  <a:t>	log(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fr-FR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</m:oMath>
                </a14:m>
                <a:endParaRPr lang="fr-FR" b="0" dirty="0"/>
              </a:p>
              <a:p>
                <a:pPr/>
                <a:endParaRPr lang="fr-FR" dirty="0"/>
              </a:p>
              <a:p>
                <a:pPr/>
                <a:r>
                  <a:rPr lang="fr-FR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𝑝𝑜𝑜𝑙𝑒𝑑</m:t>
                        </m:r>
                      </m:sub>
                    </m:sSub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fr-F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fr-FR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acc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fr-F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r>
                  <a:rPr lang="fr-FR" b="0" dirty="0"/>
                  <a:t> </a:t>
                </a:r>
              </a:p>
              <a:p>
                <a:pPr/>
                <a:r>
                  <a:rPr lang="fr-FR" b="0" dirty="0"/>
                  <a:t> 	</a:t>
                </a:r>
              </a:p>
              <a:p>
                <a:pPr/>
                <a:endParaRPr lang="fr-FR" sz="28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7" y="1665906"/>
                <a:ext cx="9763650" cy="3217997"/>
              </a:xfrm>
              <a:prstGeom prst="rect">
                <a:avLst/>
              </a:prstGeom>
              <a:blipFill>
                <a:blip r:embed="rId2"/>
                <a:stretch>
                  <a:fillRect l="-1169" t="-15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/>
              <p:nvPr/>
            </p:nvSpPr>
            <p:spPr>
              <a:xfrm>
                <a:off x="10856439" y="3651430"/>
                <a:ext cx="1210524" cy="6777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i="1" dirty="0"/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fr-FR" b="0" i="1" dirty="0"/>
              </a:p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i="1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i="1" dirty="0"/>
                  <a:t>)</a:t>
                </a:r>
                <a:endParaRPr lang="fr-FR" sz="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439" y="3651430"/>
                <a:ext cx="1210524" cy="677750"/>
              </a:xfrm>
              <a:prstGeom prst="rect">
                <a:avLst/>
              </a:prstGeom>
              <a:blipFill>
                <a:blip r:embed="rId3"/>
                <a:stretch>
                  <a:fillRect l="-4167" t="-5660" b="-94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9708AA-662B-1B46-81EE-7CFF07ACF0AE}"/>
              </a:ext>
            </a:extLst>
          </p:cNvPr>
          <p:cNvSpPr/>
          <p:nvPr/>
        </p:nvSpPr>
        <p:spPr>
          <a:xfrm>
            <a:off x="10543947" y="3510114"/>
            <a:ext cx="1638219" cy="102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B1820-AEF0-0A40-81C9-C776C10E9BFD}"/>
              </a:ext>
            </a:extLst>
          </p:cNvPr>
          <p:cNvSpPr/>
          <p:nvPr/>
        </p:nvSpPr>
        <p:spPr>
          <a:xfrm>
            <a:off x="10543947" y="3206317"/>
            <a:ext cx="163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retrieved</a:t>
            </a:r>
            <a:r>
              <a:rPr lang="fr-FR" i="1" dirty="0"/>
              <a:t>:</a:t>
            </a:r>
            <a:endParaRPr lang="fr-FR" sz="400" i="1" dirty="0"/>
          </a:p>
        </p:txBody>
      </p:sp>
    </p:spTree>
    <p:extLst>
      <p:ext uri="{BB962C8B-B14F-4D97-AF65-F5344CB8AC3E}">
        <p14:creationId xmlns:p14="http://schemas.microsoft.com/office/powerpoint/2010/main" val="190330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different</a:t>
            </a:r>
            <a:r>
              <a:rPr lang="fr-FR" dirty="0"/>
              <a:t> type of </a:t>
            </a:r>
            <a:r>
              <a:rPr lang="fr-FR" dirty="0" err="1"/>
              <a:t>effect</a:t>
            </a:r>
            <a:r>
              <a:rPr lang="fr-FR" dirty="0"/>
              <a:t>-sizes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13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/>
              <p:nvPr/>
            </p:nvSpPr>
            <p:spPr>
              <a:xfrm>
                <a:off x="501227" y="1665906"/>
                <a:ext cx="9763650" cy="51244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800" dirty="0"/>
                  <a:t>Risk Ratio:</a:t>
                </a:r>
                <a:endParaRPr lang="fr-FR" sz="700" dirty="0"/>
              </a:p>
              <a:p>
                <a:endParaRPr lang="fr-FR" sz="2800" dirty="0"/>
              </a:p>
              <a:p>
                <a:r>
                  <a:rPr lang="fr-FR" b="0" dirty="0"/>
                  <a:t>	</a:t>
                </a:r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dirty="0"/>
              </a:p>
              <a:p>
                <a:endParaRPr lang="fr-FR" b="0" dirty="0"/>
              </a:p>
              <a:p>
                <a:endParaRPr lang="fr-FR" dirty="0"/>
              </a:p>
              <a:p>
                <a:endParaRPr lang="fr-FR" sz="1100" dirty="0"/>
              </a:p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𝑡𝑟𝑒𝑎𝑡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;  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𝑐𝑜𝑛𝑡𝑟𝑜𝑙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𝑅𝑅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) =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⁡(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𝑡𝑟𝑒𝑎𝑡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𝑐𝑜𝑛𝑡𝑟𝑜𝑙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fr-FR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𝑅𝑅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den>
                        </m:f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</m:e>
                    </m:rad>
                  </m:oMath>
                </a14:m>
                <a:r>
                  <a:rPr lang="fr-FR" b="0" dirty="0"/>
                  <a:t> </a:t>
                </a:r>
              </a:p>
              <a:p>
                <a:pPr/>
                <a:r>
                  <a:rPr lang="fr-FR" b="0" dirty="0"/>
                  <a:t> 	</a:t>
                </a:r>
              </a:p>
              <a:p>
                <a:pPr/>
                <a:endParaRPr lang="fr-FR" sz="28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7" y="1665906"/>
                <a:ext cx="9763650" cy="5124416"/>
              </a:xfrm>
              <a:prstGeom prst="rect">
                <a:avLst/>
              </a:prstGeom>
              <a:blipFill>
                <a:blip r:embed="rId2"/>
                <a:stretch>
                  <a:fillRect l="-1169" t="-98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/>
              <p:nvPr/>
            </p:nvSpPr>
            <p:spPr>
              <a:xfrm>
                <a:off x="10856439" y="3651430"/>
                <a:ext cx="1102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i="1" dirty="0"/>
                  <a:t>(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fr-FR" i="1" dirty="0"/>
                  <a:t>)</a:t>
                </a:r>
                <a:endParaRPr lang="fr-FR" sz="400" i="1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84A14F5-E6F3-784C-B694-131BD4B315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6439" y="3651430"/>
                <a:ext cx="1102866" cy="369332"/>
              </a:xfrm>
              <a:prstGeom prst="rect">
                <a:avLst/>
              </a:prstGeom>
              <a:blipFill>
                <a:blip r:embed="rId3"/>
                <a:stretch>
                  <a:fillRect l="-4545" t="-10345" r="-2273" b="-241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A49708AA-662B-1B46-81EE-7CFF07ACF0AE}"/>
              </a:ext>
            </a:extLst>
          </p:cNvPr>
          <p:cNvSpPr/>
          <p:nvPr/>
        </p:nvSpPr>
        <p:spPr>
          <a:xfrm>
            <a:off x="10543947" y="3510114"/>
            <a:ext cx="1638219" cy="102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2B1820-AEF0-0A40-81C9-C776C10E9BFD}"/>
              </a:ext>
            </a:extLst>
          </p:cNvPr>
          <p:cNvSpPr/>
          <p:nvPr/>
        </p:nvSpPr>
        <p:spPr>
          <a:xfrm>
            <a:off x="10543947" y="3206317"/>
            <a:ext cx="163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retrieved</a:t>
            </a:r>
            <a:r>
              <a:rPr lang="fr-FR" i="1" dirty="0"/>
              <a:t>:</a:t>
            </a:r>
            <a:endParaRPr lang="fr-FR" sz="400" i="1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660951B-1D5E-DB4E-9DF6-0D47A2951F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9297" y="1745817"/>
            <a:ext cx="49403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290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ADA74-F25F-884E-B332-8B1E97D4910B}"/>
              </a:ext>
            </a:extLst>
          </p:cNvPr>
          <p:cNvSpPr/>
          <p:nvPr/>
        </p:nvSpPr>
        <p:spPr>
          <a:xfrm>
            <a:off x="649146" y="1733561"/>
            <a:ext cx="976365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Vote </a:t>
            </a:r>
            <a:r>
              <a:rPr lang="fr-FR" sz="2800" dirty="0" err="1"/>
              <a:t>counting</a:t>
            </a:r>
            <a:r>
              <a:rPr lang="fr-FR" sz="2800" dirty="0"/>
              <a:t> :</a:t>
            </a:r>
          </a:p>
          <a:p>
            <a:pPr/>
            <a:endParaRPr lang="fr-FR" sz="2800" dirty="0"/>
          </a:p>
          <a:p>
            <a:pPr/>
            <a:r>
              <a:rPr lang="fr-FR" sz="2800" dirty="0"/>
              <a:t>	</a:t>
            </a:r>
            <a:r>
              <a:rPr lang="fr-FR" sz="2800" dirty="0" err="1"/>
              <a:t>Should</a:t>
            </a:r>
            <a:r>
              <a:rPr lang="fr-FR" sz="2800" dirty="0"/>
              <a:t> </a:t>
            </a:r>
            <a:r>
              <a:rPr lang="fr-FR" sz="2800" dirty="0" err="1"/>
              <a:t>be</a:t>
            </a:r>
            <a:r>
              <a:rPr lang="fr-FR" sz="2800" dirty="0"/>
              <a:t> </a:t>
            </a:r>
            <a:r>
              <a:rPr lang="fr-FR" sz="2800" dirty="0" err="1"/>
              <a:t>avoided</a:t>
            </a:r>
            <a:r>
              <a:rPr lang="fr-FR" sz="2800" dirty="0"/>
              <a:t> </a:t>
            </a:r>
            <a:r>
              <a:rPr lang="fr-FR" sz="2800" dirty="0" err="1"/>
              <a:t>whenever</a:t>
            </a:r>
            <a:r>
              <a:rPr lang="fr-FR" sz="2800" dirty="0"/>
              <a:t> possible.</a:t>
            </a:r>
          </a:p>
          <a:p>
            <a:pPr/>
            <a:r>
              <a:rPr lang="fr-FR" sz="2800" dirty="0"/>
              <a:t>		</a:t>
            </a:r>
            <a:r>
              <a:rPr lang="fr-FR" sz="2400" dirty="0"/>
              <a:t>-do not </a:t>
            </a:r>
            <a:r>
              <a:rPr lang="fr-FR" sz="2400" dirty="0" err="1"/>
              <a:t>account</a:t>
            </a:r>
            <a:r>
              <a:rPr lang="fr-FR" sz="2400" dirty="0"/>
              <a:t> for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weights</a:t>
            </a:r>
            <a:r>
              <a:rPr lang="fr-FR" sz="2400" dirty="0"/>
              <a:t> </a:t>
            </a:r>
            <a:r>
              <a:rPr lang="fr-FR" sz="2400" dirty="0" err="1"/>
              <a:t>given</a:t>
            </a:r>
            <a:r>
              <a:rPr lang="fr-FR" sz="2400" dirty="0"/>
              <a:t> to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study</a:t>
            </a:r>
            <a:endParaRPr lang="fr-FR" sz="2400" dirty="0"/>
          </a:p>
          <a:p>
            <a:pPr/>
            <a:r>
              <a:rPr lang="fr-FR" sz="2400" dirty="0"/>
              <a:t>		-Do not </a:t>
            </a:r>
            <a:r>
              <a:rPr lang="fr-FR" sz="2400" dirty="0" err="1"/>
              <a:t>inform</a:t>
            </a:r>
            <a:r>
              <a:rPr lang="fr-FR" sz="2400" dirty="0"/>
              <a:t> and the magnitude of the </a:t>
            </a:r>
            <a:r>
              <a:rPr lang="fr-FR" sz="2400" dirty="0" err="1"/>
              <a:t>effect</a:t>
            </a:r>
            <a:endParaRPr lang="fr-FR" sz="2800" dirty="0"/>
          </a:p>
        </p:txBody>
      </p:sp>
    </p:spTree>
    <p:extLst>
      <p:ext uri="{BB962C8B-B14F-4D97-AF65-F5344CB8AC3E}">
        <p14:creationId xmlns:p14="http://schemas.microsoft.com/office/powerpoint/2010/main" val="43689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15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ADA74-F25F-884E-B332-8B1E97D4910B}"/>
              </a:ext>
            </a:extLst>
          </p:cNvPr>
          <p:cNvSpPr/>
          <p:nvPr/>
        </p:nvSpPr>
        <p:spPr>
          <a:xfrm>
            <a:off x="649146" y="1733561"/>
            <a:ext cx="97636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Fixed-effect</a:t>
            </a:r>
            <a:r>
              <a:rPr lang="fr-FR" sz="2800" dirty="0"/>
              <a:t> model:</a:t>
            </a:r>
          </a:p>
          <a:p>
            <a:pPr/>
            <a:endParaRPr lang="fr-FR" sz="2800" dirty="0"/>
          </a:p>
          <a:p>
            <a:pPr/>
            <a:r>
              <a:rPr lang="fr-FR" sz="2800" dirty="0"/>
              <a:t>	 all </a:t>
            </a:r>
            <a:r>
              <a:rPr lang="fr-FR" sz="2800" dirty="0" err="1"/>
              <a:t>effect</a:t>
            </a:r>
            <a:r>
              <a:rPr lang="fr-FR" sz="2800" dirty="0"/>
              <a:t> sizes stem </a:t>
            </a:r>
            <a:r>
              <a:rPr lang="fr-FR" sz="2800" dirty="0" err="1"/>
              <a:t>from</a:t>
            </a:r>
            <a:r>
              <a:rPr lang="fr-FR" sz="2800" dirty="0"/>
              <a:t> a single population</a:t>
            </a:r>
          </a:p>
          <a:p>
            <a:pPr/>
            <a:r>
              <a:rPr lang="fr-FR" sz="2800" dirty="0"/>
              <a:t>		-&gt; all </a:t>
            </a:r>
            <a:r>
              <a:rPr lang="fr-FR" sz="2800" dirty="0" err="1"/>
              <a:t>studies</a:t>
            </a:r>
            <a:r>
              <a:rPr lang="fr-FR" sz="2800" dirty="0"/>
              <a:t> </a:t>
            </a:r>
            <a:r>
              <a:rPr lang="fr-FR" sz="2800" dirty="0" err="1"/>
              <a:t>share</a:t>
            </a:r>
            <a:r>
              <a:rPr lang="fr-FR" sz="2800" dirty="0"/>
              <a:t> the </a:t>
            </a:r>
            <a:r>
              <a:rPr lang="fr-FR" sz="2800" b="1" dirty="0" err="1"/>
              <a:t>same</a:t>
            </a:r>
            <a:r>
              <a:rPr lang="fr-FR" sz="2800" dirty="0"/>
              <a:t> </a:t>
            </a:r>
            <a:r>
              <a:rPr lang="fr-FR" sz="2800" dirty="0" err="1"/>
              <a:t>true</a:t>
            </a:r>
            <a:r>
              <a:rPr lang="fr-FR" sz="2800" dirty="0"/>
              <a:t> </a:t>
            </a:r>
            <a:r>
              <a:rPr lang="fr-FR" sz="2800" dirty="0" err="1"/>
              <a:t>effect</a:t>
            </a:r>
            <a:r>
              <a:rPr lang="fr-FR" sz="2800" dirty="0"/>
              <a:t>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/>
              <p:nvPr/>
            </p:nvSpPr>
            <p:spPr>
              <a:xfrm>
                <a:off x="4371390" y="3990196"/>
                <a:ext cx="216104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390" y="3990196"/>
                <a:ext cx="2161041" cy="540982"/>
              </a:xfrm>
              <a:prstGeom prst="rect">
                <a:avLst/>
              </a:prstGeom>
              <a:blipFill>
                <a:blip r:embed="rId2"/>
                <a:stretch>
                  <a:fillRect l="-1170" t="-6818" b="-20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44404D14-C501-0442-9567-F41A4E2DE186}"/>
              </a:ext>
            </a:extLst>
          </p:cNvPr>
          <p:cNvSpPr/>
          <p:nvPr/>
        </p:nvSpPr>
        <p:spPr>
          <a:xfrm>
            <a:off x="1057834" y="4971931"/>
            <a:ext cx="9861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true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 size for </a:t>
            </a:r>
            <a:r>
              <a:rPr lang="fr-FR" dirty="0" err="1"/>
              <a:t>study</a:t>
            </a:r>
            <a:r>
              <a:rPr lang="fr-FR" dirty="0"/>
              <a:t> k </a:t>
            </a:r>
            <a:r>
              <a:rPr lang="fr-FR" dirty="0" err="1"/>
              <a:t>is</a:t>
            </a:r>
            <a:r>
              <a:rPr lang="fr-FR" dirty="0"/>
              <a:t> not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true</a:t>
            </a:r>
            <a:r>
              <a:rPr lang="fr-FR" dirty="0"/>
              <a:t> for </a:t>
            </a:r>
            <a:r>
              <a:rPr lang="fr-FR" dirty="0">
                <a:effectLst/>
              </a:rPr>
              <a:t>k</a:t>
            </a:r>
            <a:r>
              <a:rPr lang="fr-FR" dirty="0"/>
              <a:t> </a:t>
            </a:r>
            <a:r>
              <a:rPr lang="fr-FR" dirty="0" err="1"/>
              <a:t>specifically</a:t>
            </a:r>
            <a:r>
              <a:rPr lang="fr-FR" dirty="0"/>
              <a:t>, but for </a:t>
            </a:r>
            <a:r>
              <a:rPr lang="fr-FR" b="1" dirty="0"/>
              <a:t>all</a:t>
            </a:r>
            <a:r>
              <a:rPr lang="fr-FR" dirty="0"/>
              <a:t> </a:t>
            </a:r>
            <a:r>
              <a:rPr lang="fr-FR" dirty="0" err="1"/>
              <a:t>studies</a:t>
            </a:r>
            <a:r>
              <a:rPr lang="fr-FR" dirty="0"/>
              <a:t>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meta-analysis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2058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16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85806-E243-264F-A85F-B44A0646D143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Fixed-effect</a:t>
            </a:r>
            <a:r>
              <a:rPr lang="fr-FR" sz="2800" dirty="0"/>
              <a:t> model:</a:t>
            </a: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8178A56F-F99C-6748-96AB-F2B9C4B84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91" y="2608524"/>
            <a:ext cx="5361863" cy="3142976"/>
          </a:xfrm>
          <a:prstGeom prst="rect">
            <a:avLst/>
          </a:prstGeom>
        </p:spPr>
      </p:pic>
      <p:sp>
        <p:nvSpPr>
          <p:cNvPr id="65" name="ZoneTexte 64">
            <a:extLst>
              <a:ext uri="{FF2B5EF4-FFF2-40B4-BE49-F238E27FC236}">
                <a16:creationId xmlns:a16="http://schemas.microsoft.com/office/drawing/2014/main" id="{44C72361-F871-024A-A818-614FB7582C1E}"/>
              </a:ext>
            </a:extLst>
          </p:cNvPr>
          <p:cNvSpPr txBox="1"/>
          <p:nvPr/>
        </p:nvSpPr>
        <p:spPr>
          <a:xfrm>
            <a:off x="2372472" y="5593338"/>
            <a:ext cx="112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Effect</a:t>
            </a:r>
            <a:r>
              <a:rPr lang="fr-FR" dirty="0"/>
              <a:t>-size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84B49EA-D749-5244-81A4-E0D623AD5130}"/>
              </a:ext>
            </a:extLst>
          </p:cNvPr>
          <p:cNvSpPr txBox="1"/>
          <p:nvPr/>
        </p:nvSpPr>
        <p:spPr>
          <a:xfrm rot="16200000">
            <a:off x="-691640" y="3889329"/>
            <a:ext cx="18868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Sampling</a:t>
            </a:r>
            <a:r>
              <a:rPr lang="fr-FR" dirty="0"/>
              <a:t> variance</a:t>
            </a:r>
          </a:p>
        </p:txBody>
      </p:sp>
    </p:spTree>
    <p:extLst>
      <p:ext uri="{BB962C8B-B14F-4D97-AF65-F5344CB8AC3E}">
        <p14:creationId xmlns:p14="http://schemas.microsoft.com/office/powerpoint/2010/main" val="2007377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17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929C79-3FAD-2E4D-8EDA-25872A2E0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275652" y="2674415"/>
            <a:ext cx="5506958" cy="3135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185806-E243-264F-A85F-B44A0646D143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Fixed-effect</a:t>
            </a:r>
            <a:r>
              <a:rPr lang="fr-FR" sz="2800" dirty="0"/>
              <a:t> </a:t>
            </a:r>
            <a:r>
              <a:rPr lang="fr-FR" sz="2800"/>
              <a:t>model:</a:t>
            </a:r>
            <a:endParaRPr lang="fr-FR" sz="28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4E303B9-EA59-FC41-8F39-7C8F62FA0D7E}"/>
              </a:ext>
            </a:extLst>
          </p:cNvPr>
          <p:cNvSpPr txBox="1"/>
          <p:nvPr/>
        </p:nvSpPr>
        <p:spPr>
          <a:xfrm>
            <a:off x="2372472" y="5593338"/>
            <a:ext cx="112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Effect</a:t>
            </a:r>
            <a:r>
              <a:rPr lang="fr-FR" dirty="0"/>
              <a:t>-size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8FC5DB0-8CD9-744C-B65C-2D14C8266608}"/>
              </a:ext>
            </a:extLst>
          </p:cNvPr>
          <p:cNvSpPr txBox="1"/>
          <p:nvPr/>
        </p:nvSpPr>
        <p:spPr>
          <a:xfrm rot="16200000">
            <a:off x="-691640" y="3889329"/>
            <a:ext cx="18868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Sampling</a:t>
            </a:r>
            <a:r>
              <a:rPr lang="fr-FR" dirty="0"/>
              <a:t> variance</a:t>
            </a:r>
          </a:p>
        </p:txBody>
      </p:sp>
    </p:spTree>
    <p:extLst>
      <p:ext uri="{BB962C8B-B14F-4D97-AF65-F5344CB8AC3E}">
        <p14:creationId xmlns:p14="http://schemas.microsoft.com/office/powerpoint/2010/main" val="1722621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18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6929C79-3FAD-2E4D-8EDA-25872A2E0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275652" y="2674415"/>
            <a:ext cx="5506958" cy="313508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185806-E243-264F-A85F-B44A0646D143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9EBAEEE-4A2D-6E47-9C76-739F6B5F4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6114233" y="2714171"/>
            <a:ext cx="5506958" cy="31350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BE81B9-DC64-2547-84EA-09EB9C295586}"/>
              </a:ext>
            </a:extLst>
          </p:cNvPr>
          <p:cNvSpPr/>
          <p:nvPr/>
        </p:nvSpPr>
        <p:spPr>
          <a:xfrm>
            <a:off x="6588984" y="2345842"/>
            <a:ext cx="5331417" cy="306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C0AD079-D856-3342-BBC3-4E23321F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557" y="2464231"/>
            <a:ext cx="4843220" cy="813662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F91B632F-C31E-D441-9F73-48B2C9F27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519" y="2988587"/>
            <a:ext cx="4176793" cy="813662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BB321A48-43CB-834B-8D6C-6C64EA82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234" y="3396704"/>
            <a:ext cx="3487120" cy="8136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C2F93D6-5350-394E-A432-11D8D3C6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3781576"/>
            <a:ext cx="1890793" cy="81366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81493A3-FAFD-A643-A369-4A7F5CC4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4102" y="4584899"/>
            <a:ext cx="991891" cy="813662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FF017D91-FABD-4146-80E0-87C5372B9782}"/>
              </a:ext>
            </a:extLst>
          </p:cNvPr>
          <p:cNvSpPr/>
          <p:nvPr/>
        </p:nvSpPr>
        <p:spPr>
          <a:xfrm>
            <a:off x="8867712" y="2950702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3C365933-1CA2-854C-A519-F0E664EA59CC}"/>
              </a:ext>
            </a:extLst>
          </p:cNvPr>
          <p:cNvSpPr/>
          <p:nvPr/>
        </p:nvSpPr>
        <p:spPr>
          <a:xfrm>
            <a:off x="9182693" y="3483598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89F6C9D-0139-F844-9FF6-FBD18673CA08}"/>
              </a:ext>
            </a:extLst>
          </p:cNvPr>
          <p:cNvSpPr/>
          <p:nvPr/>
        </p:nvSpPr>
        <p:spPr>
          <a:xfrm>
            <a:off x="8838062" y="3880000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Ellipse 34">
            <a:extLst>
              <a:ext uri="{FF2B5EF4-FFF2-40B4-BE49-F238E27FC236}">
                <a16:creationId xmlns:a16="http://schemas.microsoft.com/office/drawing/2014/main" id="{AEA22DD8-6AAA-EE44-8E49-280051305796}"/>
              </a:ext>
            </a:extLst>
          </p:cNvPr>
          <p:cNvSpPr/>
          <p:nvPr/>
        </p:nvSpPr>
        <p:spPr>
          <a:xfrm>
            <a:off x="9129743" y="427536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93A9B7B-C5E1-8743-83D5-08D2E27A6348}"/>
              </a:ext>
            </a:extLst>
          </p:cNvPr>
          <p:cNvSpPr/>
          <p:nvPr/>
        </p:nvSpPr>
        <p:spPr>
          <a:xfrm>
            <a:off x="8523318" y="5072005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0593C16-329E-4F40-8F70-FA218F396689}"/>
              </a:ext>
            </a:extLst>
          </p:cNvPr>
          <p:cNvCxnSpPr/>
          <p:nvPr/>
        </p:nvCxnSpPr>
        <p:spPr>
          <a:xfrm flipV="1">
            <a:off x="8694807" y="2464231"/>
            <a:ext cx="0" cy="2991689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osange 38">
            <a:extLst>
              <a:ext uri="{FF2B5EF4-FFF2-40B4-BE49-F238E27FC236}">
                <a16:creationId xmlns:a16="http://schemas.microsoft.com/office/drawing/2014/main" id="{CA75EADD-51EC-5040-AC7D-CA96B60102CA}"/>
              </a:ext>
            </a:extLst>
          </p:cNvPr>
          <p:cNvSpPr/>
          <p:nvPr/>
        </p:nvSpPr>
        <p:spPr>
          <a:xfrm>
            <a:off x="8653073" y="2954856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Losange 41">
            <a:extLst>
              <a:ext uri="{FF2B5EF4-FFF2-40B4-BE49-F238E27FC236}">
                <a16:creationId xmlns:a16="http://schemas.microsoft.com/office/drawing/2014/main" id="{84234938-737A-A14B-A626-9033D23DCA54}"/>
              </a:ext>
            </a:extLst>
          </p:cNvPr>
          <p:cNvSpPr/>
          <p:nvPr/>
        </p:nvSpPr>
        <p:spPr>
          <a:xfrm>
            <a:off x="8647962" y="347825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Losange 42">
            <a:extLst>
              <a:ext uri="{FF2B5EF4-FFF2-40B4-BE49-F238E27FC236}">
                <a16:creationId xmlns:a16="http://schemas.microsoft.com/office/drawing/2014/main" id="{9089624E-C1F5-F446-858D-5BADCACC9564}"/>
              </a:ext>
            </a:extLst>
          </p:cNvPr>
          <p:cNvSpPr/>
          <p:nvPr/>
        </p:nvSpPr>
        <p:spPr>
          <a:xfrm>
            <a:off x="8649327" y="3889082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Losange 43">
            <a:extLst>
              <a:ext uri="{FF2B5EF4-FFF2-40B4-BE49-F238E27FC236}">
                <a16:creationId xmlns:a16="http://schemas.microsoft.com/office/drawing/2014/main" id="{16F584A2-6AC5-8C4C-8515-614B9DDA51EB}"/>
              </a:ext>
            </a:extLst>
          </p:cNvPr>
          <p:cNvSpPr/>
          <p:nvPr/>
        </p:nvSpPr>
        <p:spPr>
          <a:xfrm>
            <a:off x="8651709" y="4272924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Losange 44">
            <a:extLst>
              <a:ext uri="{FF2B5EF4-FFF2-40B4-BE49-F238E27FC236}">
                <a16:creationId xmlns:a16="http://schemas.microsoft.com/office/drawing/2014/main" id="{1A81E1CF-DA6D-6346-A56A-07F8B8FD8462}"/>
              </a:ext>
            </a:extLst>
          </p:cNvPr>
          <p:cNvSpPr/>
          <p:nvPr/>
        </p:nvSpPr>
        <p:spPr>
          <a:xfrm>
            <a:off x="8650343" y="507575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53C2873B-0F0D-C84D-9DE4-B6A1043D8281}"/>
              </a:ext>
            </a:extLst>
          </p:cNvPr>
          <p:cNvCxnSpPr/>
          <p:nvPr/>
        </p:nvCxnSpPr>
        <p:spPr>
          <a:xfrm>
            <a:off x="8677862" y="2891195"/>
            <a:ext cx="2618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80A07730-3A9E-7049-8AE8-C1C397F741F7}"/>
              </a:ext>
            </a:extLst>
          </p:cNvPr>
          <p:cNvCxnSpPr>
            <a:cxnSpLocks/>
          </p:cNvCxnSpPr>
          <p:nvPr/>
        </p:nvCxnSpPr>
        <p:spPr>
          <a:xfrm>
            <a:off x="8694807" y="3418867"/>
            <a:ext cx="55988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3E66363B-6955-CA48-909E-9B5539BEB3A0}"/>
              </a:ext>
            </a:extLst>
          </p:cNvPr>
          <p:cNvCxnSpPr>
            <a:cxnSpLocks/>
          </p:cNvCxnSpPr>
          <p:nvPr/>
        </p:nvCxnSpPr>
        <p:spPr>
          <a:xfrm>
            <a:off x="8694807" y="3802249"/>
            <a:ext cx="21525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32EC264-A31B-B24F-AB91-0453A59B7C90}"/>
              </a:ext>
            </a:extLst>
          </p:cNvPr>
          <p:cNvCxnSpPr>
            <a:cxnSpLocks/>
          </p:cNvCxnSpPr>
          <p:nvPr/>
        </p:nvCxnSpPr>
        <p:spPr>
          <a:xfrm>
            <a:off x="8694807" y="4210366"/>
            <a:ext cx="48788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F9971C29-7995-A841-969C-AE350C6E5F7B}"/>
              </a:ext>
            </a:extLst>
          </p:cNvPr>
          <p:cNvCxnSpPr>
            <a:cxnSpLocks/>
          </p:cNvCxnSpPr>
          <p:nvPr/>
        </p:nvCxnSpPr>
        <p:spPr>
          <a:xfrm>
            <a:off x="8523318" y="5012889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9188BA-D3E1-3E43-B132-0E8855DFB79D}"/>
                  </a:ext>
                </a:extLst>
              </p:cNvPr>
              <p:cNvSpPr/>
              <p:nvPr/>
            </p:nvSpPr>
            <p:spPr>
              <a:xfrm>
                <a:off x="8634748" y="2531880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9188BA-D3E1-3E43-B132-0E8855DFB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4748" y="2531880"/>
                <a:ext cx="441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F9EDEE-AEEF-2040-92A4-8A9F0C7204DF}"/>
                  </a:ext>
                </a:extLst>
              </p:cNvPr>
              <p:cNvSpPr/>
              <p:nvPr/>
            </p:nvSpPr>
            <p:spPr>
              <a:xfrm>
                <a:off x="8755417" y="3080189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F9EDEE-AEEF-2040-92A4-8A9F0C720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5417" y="3080189"/>
                <a:ext cx="4466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2CAA13D-DD3C-424D-8DA4-931286B34E01}"/>
                  </a:ext>
                </a:extLst>
              </p:cNvPr>
              <p:cNvSpPr/>
              <p:nvPr/>
            </p:nvSpPr>
            <p:spPr>
              <a:xfrm>
                <a:off x="8832690" y="3538474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72CAA13D-DD3C-424D-8DA4-931286B34E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690" y="3538474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BD4CA-15E1-F146-B757-58BF41BE1BAE}"/>
                  </a:ext>
                </a:extLst>
              </p:cNvPr>
              <p:cNvSpPr/>
              <p:nvPr/>
            </p:nvSpPr>
            <p:spPr>
              <a:xfrm>
                <a:off x="8741653" y="3879909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BD4CA-15E1-F146-B757-58BF41BE1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653" y="3879909"/>
                <a:ext cx="44666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F9547F-91CF-B24D-A2B3-18D8BB22556A}"/>
                  </a:ext>
                </a:extLst>
              </p:cNvPr>
              <p:cNvSpPr/>
              <p:nvPr/>
            </p:nvSpPr>
            <p:spPr>
              <a:xfrm>
                <a:off x="8329254" y="4634010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F9547F-91CF-B24D-A2B3-18D8BB225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9254" y="4634010"/>
                <a:ext cx="44666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Fixed-effect</a:t>
            </a:r>
            <a:r>
              <a:rPr lang="fr-FR" sz="2800" dirty="0"/>
              <a:t> </a:t>
            </a:r>
            <a:r>
              <a:rPr lang="fr-FR" sz="2800"/>
              <a:t>model:</a:t>
            </a:r>
            <a:endParaRPr lang="fr-FR" sz="2800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4E303B9-EA59-FC41-8F39-7C8F62FA0D7E}"/>
              </a:ext>
            </a:extLst>
          </p:cNvPr>
          <p:cNvSpPr txBox="1"/>
          <p:nvPr/>
        </p:nvSpPr>
        <p:spPr>
          <a:xfrm>
            <a:off x="2372472" y="5593338"/>
            <a:ext cx="112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Effect</a:t>
            </a:r>
            <a:r>
              <a:rPr lang="fr-FR" dirty="0"/>
              <a:t>-size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8FC5DB0-8CD9-744C-B65C-2D14C8266608}"/>
              </a:ext>
            </a:extLst>
          </p:cNvPr>
          <p:cNvSpPr txBox="1"/>
          <p:nvPr/>
        </p:nvSpPr>
        <p:spPr>
          <a:xfrm rot="16200000">
            <a:off x="-691640" y="3889329"/>
            <a:ext cx="18868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Sampling</a:t>
            </a:r>
            <a:r>
              <a:rPr lang="fr-FR" dirty="0"/>
              <a:t> variance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5FF0-C28D-AC4D-996E-5E9EFD1CD463}"/>
              </a:ext>
            </a:extLst>
          </p:cNvPr>
          <p:cNvSpPr/>
          <p:nvPr/>
        </p:nvSpPr>
        <p:spPr>
          <a:xfrm>
            <a:off x="6687519" y="2074527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</p:spTree>
    <p:extLst>
      <p:ext uri="{BB962C8B-B14F-4D97-AF65-F5344CB8AC3E}">
        <p14:creationId xmlns:p14="http://schemas.microsoft.com/office/powerpoint/2010/main" val="2078558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19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/>
              <p:nvPr/>
            </p:nvSpPr>
            <p:spPr>
              <a:xfrm>
                <a:off x="1221546" y="2068635"/>
                <a:ext cx="17083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i="1" dirty="0"/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i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46" y="2068635"/>
                <a:ext cx="1708353" cy="461665"/>
              </a:xfrm>
              <a:prstGeom prst="rect">
                <a:avLst/>
              </a:prstGeom>
              <a:blipFill>
                <a:blip r:embed="rId2"/>
                <a:stretch>
                  <a:fillRect l="-5926" t="-8108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Fixed-effect</a:t>
            </a:r>
            <a:r>
              <a:rPr lang="fr-FR" sz="2800" dirty="0"/>
              <a:t> </a:t>
            </a:r>
            <a:r>
              <a:rPr lang="fr-FR" sz="2800"/>
              <a:t>model:</a:t>
            </a:r>
            <a:endParaRPr lang="fr-FR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927126-7B97-A540-9D62-8A94CE762EF1}"/>
                  </a:ext>
                </a:extLst>
              </p:cNvPr>
              <p:cNvSpPr/>
              <p:nvPr/>
            </p:nvSpPr>
            <p:spPr>
              <a:xfrm>
                <a:off x="4176772" y="4371476"/>
                <a:ext cx="1154740" cy="683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927126-7B97-A540-9D62-8A94CE762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772" y="4371476"/>
                <a:ext cx="1154740" cy="683713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1BA500D-CABF-0D4A-8C39-66F5CD73AED4}"/>
              </a:ext>
            </a:extLst>
          </p:cNvPr>
          <p:cNvSpPr/>
          <p:nvPr/>
        </p:nvSpPr>
        <p:spPr>
          <a:xfrm>
            <a:off x="1278577" y="2726438"/>
            <a:ext cx="9919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usual statistical method for combining results of multiple studies is to weight studies by the amount of information they contribute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63104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effect</a:t>
            </a:r>
            <a:r>
              <a:rPr lang="fr-FR" dirty="0"/>
              <a:t>-size?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3314B-E052-7B44-B807-12C70EB88E97}"/>
              </a:ext>
            </a:extLst>
          </p:cNvPr>
          <p:cNvSpPr/>
          <p:nvPr/>
        </p:nvSpPr>
        <p:spPr>
          <a:xfrm>
            <a:off x="501227" y="1665906"/>
            <a:ext cx="96722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metric</a:t>
            </a:r>
            <a:r>
              <a:rPr lang="fr-FR" sz="2800" dirty="0"/>
              <a:t> </a:t>
            </a:r>
            <a:r>
              <a:rPr lang="fr-FR" sz="2800" dirty="0" err="1"/>
              <a:t>quantifying</a:t>
            </a:r>
            <a:r>
              <a:rPr lang="fr-FR" sz="2800" dirty="0"/>
              <a:t> the </a:t>
            </a:r>
            <a:r>
              <a:rPr lang="fr-FR" sz="2800" dirty="0" err="1"/>
              <a:t>relationship</a:t>
            </a:r>
            <a:r>
              <a:rPr lang="fr-FR" sz="2800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entities</a:t>
            </a:r>
            <a:r>
              <a:rPr lang="fr-FR" sz="2800" dirty="0"/>
              <a:t>:</a:t>
            </a:r>
          </a:p>
          <a:p>
            <a:r>
              <a:rPr lang="fr-FR" sz="2800" dirty="0"/>
              <a:t> 	- captures the </a:t>
            </a:r>
            <a:r>
              <a:rPr lang="fr-FR" sz="2800" b="1" dirty="0"/>
              <a:t>direction</a:t>
            </a:r>
            <a:r>
              <a:rPr lang="fr-FR" sz="2800" dirty="0"/>
              <a:t> and </a:t>
            </a:r>
            <a:r>
              <a:rPr lang="fr-FR" sz="2800" b="1" dirty="0"/>
              <a:t>magnitude</a:t>
            </a:r>
            <a:r>
              <a:rPr lang="fr-FR" sz="2800" dirty="0"/>
              <a:t> of </a:t>
            </a:r>
            <a:r>
              <a:rPr lang="fr-FR" sz="2800" dirty="0" err="1"/>
              <a:t>this</a:t>
            </a:r>
            <a:r>
              <a:rPr lang="fr-FR" sz="2800" dirty="0"/>
              <a:t> </a:t>
            </a:r>
            <a:r>
              <a:rPr lang="fr-FR" sz="2800" dirty="0" err="1"/>
              <a:t>relationship</a:t>
            </a:r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directly</a:t>
            </a:r>
            <a:r>
              <a:rPr lang="fr-FR" sz="2800" dirty="0"/>
              <a:t> </a:t>
            </a:r>
            <a:r>
              <a:rPr lang="fr-FR" sz="2800" dirty="0" err="1"/>
              <a:t>extracted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the publication, or </a:t>
            </a:r>
            <a:r>
              <a:rPr lang="fr-FR" sz="2800" dirty="0" err="1"/>
              <a:t>calculated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41E6E4-F069-1B45-B001-025E4D87C1D0}"/>
              </a:ext>
            </a:extLst>
          </p:cNvPr>
          <p:cNvSpPr/>
          <p:nvPr/>
        </p:nvSpPr>
        <p:spPr>
          <a:xfrm>
            <a:off x="2482427" y="3838596"/>
            <a:ext cx="4309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/>
              <a:t>Difference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the p-value?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011394-8C3E-BB42-B23D-77A0D311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50" y="3592285"/>
            <a:ext cx="653063" cy="65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657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20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ADA74-F25F-884E-B332-8B1E97D4910B}"/>
              </a:ext>
            </a:extLst>
          </p:cNvPr>
          <p:cNvSpPr/>
          <p:nvPr/>
        </p:nvSpPr>
        <p:spPr>
          <a:xfrm>
            <a:off x="649146" y="1733561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Fixed-effect</a:t>
            </a:r>
            <a:r>
              <a:rPr lang="fr-FR" sz="2800" dirty="0"/>
              <a:t> model: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A876F8-1208-004F-BFB7-C282E6BAF365}"/>
              </a:ext>
            </a:extLst>
          </p:cNvPr>
          <p:cNvSpPr/>
          <p:nvPr/>
        </p:nvSpPr>
        <p:spPr>
          <a:xfrm>
            <a:off x="1385707" y="3598149"/>
            <a:ext cx="9925626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The </a:t>
            </a:r>
            <a:r>
              <a:rPr lang="fr-FR" dirty="0" err="1"/>
              <a:t>outcome</a:t>
            </a:r>
            <a:r>
              <a:rPr lang="fr-FR" dirty="0"/>
              <a:t> of </a:t>
            </a:r>
            <a:r>
              <a:rPr lang="fr-FR" dirty="0" err="1"/>
              <a:t>interest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been </a:t>
            </a:r>
            <a:r>
              <a:rPr lang="fr-FR" dirty="0" err="1"/>
              <a:t>measured</a:t>
            </a:r>
            <a:r>
              <a:rPr lang="fr-FR" dirty="0"/>
              <a:t> in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ways</a:t>
            </a:r>
            <a:r>
              <a:rPr lang="fr-FR" dirty="0"/>
              <a:t>. </a:t>
            </a:r>
          </a:p>
          <a:p>
            <a:endParaRPr lang="fr-FR" sz="400" dirty="0"/>
          </a:p>
          <a:p>
            <a:r>
              <a:rPr lang="fr-FR" dirty="0"/>
              <a:t>The type of </a:t>
            </a:r>
            <a:r>
              <a:rPr lang="fr-FR" dirty="0" err="1"/>
              <a:t>treatment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have been </a:t>
            </a:r>
            <a:r>
              <a:rPr lang="fr-FR" dirty="0" err="1"/>
              <a:t>exactly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.</a:t>
            </a:r>
          </a:p>
          <a:p>
            <a:endParaRPr lang="fr-FR" sz="400" dirty="0"/>
          </a:p>
          <a:p>
            <a:r>
              <a:rPr lang="fr-FR" dirty="0"/>
              <a:t>The </a:t>
            </a:r>
            <a:r>
              <a:rPr lang="fr-FR" dirty="0" err="1"/>
              <a:t>intensity</a:t>
            </a:r>
            <a:r>
              <a:rPr lang="fr-FR" dirty="0"/>
              <a:t> and duration of </a:t>
            </a:r>
            <a:r>
              <a:rPr lang="fr-FR" dirty="0" err="1"/>
              <a:t>treatment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differ</a:t>
            </a:r>
            <a:r>
              <a:rPr lang="fr-FR" dirty="0"/>
              <a:t>.</a:t>
            </a:r>
          </a:p>
          <a:p>
            <a:endParaRPr lang="fr-FR" sz="400" dirty="0"/>
          </a:p>
          <a:p>
            <a:r>
              <a:rPr lang="fr-FR" dirty="0"/>
              <a:t>The </a:t>
            </a:r>
            <a:r>
              <a:rPr lang="fr-FR" dirty="0" err="1"/>
              <a:t>target</a:t>
            </a:r>
            <a:r>
              <a:rPr lang="fr-FR" dirty="0"/>
              <a:t> population of the </a:t>
            </a:r>
            <a:r>
              <a:rPr lang="fr-FR" dirty="0" err="1"/>
              <a:t>studies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not have been </a:t>
            </a:r>
            <a:r>
              <a:rPr lang="fr-FR" dirty="0" err="1"/>
              <a:t>exactly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for </a:t>
            </a:r>
            <a:r>
              <a:rPr lang="fr-FR" dirty="0" err="1"/>
              <a:t>each</a:t>
            </a:r>
            <a:r>
              <a:rPr lang="fr-FR" dirty="0"/>
              <a:t> </a:t>
            </a:r>
            <a:r>
              <a:rPr lang="fr-FR" dirty="0" err="1"/>
              <a:t>study</a:t>
            </a:r>
            <a:r>
              <a:rPr lang="fr-FR" dirty="0"/>
              <a:t>.</a:t>
            </a:r>
          </a:p>
          <a:p>
            <a:endParaRPr lang="fr-FR" sz="400" dirty="0"/>
          </a:p>
          <a:p>
            <a:r>
              <a:rPr lang="fr-FR" dirty="0"/>
              <a:t>The control groups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have been </a:t>
            </a:r>
            <a:r>
              <a:rPr lang="fr-FR" dirty="0" err="1"/>
              <a:t>different</a:t>
            </a:r>
            <a:r>
              <a:rPr lang="fr-FR" dirty="0"/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9CAC59-368D-3F45-B99D-6B5F65A818E2}"/>
              </a:ext>
            </a:extLst>
          </p:cNvPr>
          <p:cNvSpPr/>
          <p:nvPr/>
        </p:nvSpPr>
        <p:spPr>
          <a:xfrm>
            <a:off x="1385707" y="2742799"/>
            <a:ext cx="266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/>
              <a:t>BUT </a:t>
            </a:r>
            <a:r>
              <a:rPr lang="fr-FR" b="1" dirty="0" err="1"/>
              <a:t>does</a:t>
            </a:r>
            <a:r>
              <a:rPr lang="fr-FR" b="1" dirty="0"/>
              <a:t> not </a:t>
            </a:r>
            <a:r>
              <a:rPr lang="fr-FR" b="1" dirty="0" err="1"/>
              <a:t>account</a:t>
            </a:r>
            <a:r>
              <a:rPr lang="fr-FR" b="1" dirty="0"/>
              <a:t> for: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7EB8FA-B413-3540-B16F-BACD77AB5CCB}"/>
              </a:ext>
            </a:extLst>
          </p:cNvPr>
          <p:cNvSpPr/>
          <p:nvPr/>
        </p:nvSpPr>
        <p:spPr>
          <a:xfrm>
            <a:off x="4430559" y="5801916"/>
            <a:ext cx="3266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/>
              <a:t>between-study</a:t>
            </a:r>
            <a:r>
              <a:rPr lang="fr-FR" dirty="0"/>
              <a:t> </a:t>
            </a:r>
            <a:r>
              <a:rPr lang="fr-FR" b="1" dirty="0" err="1"/>
              <a:t>heterogeneity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81808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21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ADA74-F25F-884E-B332-8B1E97D4910B}"/>
              </a:ext>
            </a:extLst>
          </p:cNvPr>
          <p:cNvSpPr/>
          <p:nvPr/>
        </p:nvSpPr>
        <p:spPr>
          <a:xfrm>
            <a:off x="272611" y="1760065"/>
            <a:ext cx="5883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Fixed-effect</a:t>
            </a:r>
            <a:r>
              <a:rPr lang="fr-FR" sz="2400" dirty="0"/>
              <a:t> model: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all </a:t>
            </a:r>
            <a:r>
              <a:rPr lang="fr-FR" sz="2400" dirty="0" err="1"/>
              <a:t>effect</a:t>
            </a:r>
            <a:r>
              <a:rPr lang="fr-FR" sz="2400" dirty="0"/>
              <a:t> sizes stem </a:t>
            </a:r>
            <a:r>
              <a:rPr lang="fr-FR" sz="2400" dirty="0" err="1"/>
              <a:t>from</a:t>
            </a:r>
            <a:r>
              <a:rPr lang="fr-FR" sz="2400" dirty="0"/>
              <a:t> a single population</a:t>
            </a:r>
          </a:p>
          <a:p>
            <a:pPr/>
            <a:r>
              <a:rPr lang="fr-FR" sz="2400" dirty="0"/>
              <a:t>-&gt; all </a:t>
            </a:r>
            <a:r>
              <a:rPr lang="fr-FR" sz="2400" dirty="0" err="1"/>
              <a:t>studies</a:t>
            </a:r>
            <a:r>
              <a:rPr lang="fr-FR" sz="2400" dirty="0"/>
              <a:t> </a:t>
            </a:r>
            <a:r>
              <a:rPr lang="fr-FR" sz="2400" dirty="0" err="1"/>
              <a:t>share</a:t>
            </a:r>
            <a:r>
              <a:rPr lang="fr-FR" sz="2400" dirty="0"/>
              <a:t> the </a:t>
            </a:r>
            <a:r>
              <a:rPr lang="fr-FR" sz="2400" b="1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/>
              <p:nvPr/>
            </p:nvSpPr>
            <p:spPr>
              <a:xfrm>
                <a:off x="2133734" y="3718316"/>
                <a:ext cx="216104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34" y="3718316"/>
                <a:ext cx="2161041" cy="540982"/>
              </a:xfrm>
              <a:prstGeom prst="rect">
                <a:avLst/>
              </a:prstGeom>
              <a:blipFill>
                <a:blip r:embed="rId2"/>
                <a:stretch>
                  <a:fillRect l="-1765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D09A8AF-0DE5-4845-9363-4AD90ADF622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B75AC83-6BC2-654B-ABFA-676D6B84606C}"/>
              </a:ext>
            </a:extLst>
          </p:cNvPr>
          <p:cNvSpPr/>
          <p:nvPr/>
        </p:nvSpPr>
        <p:spPr>
          <a:xfrm>
            <a:off x="6217020" y="1760065"/>
            <a:ext cx="5883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Random-effect</a:t>
            </a:r>
            <a:r>
              <a:rPr lang="fr-FR" sz="2400" dirty="0"/>
              <a:t> model: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distribution of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-sizes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/>
              <p:nvPr/>
            </p:nvSpPr>
            <p:spPr>
              <a:xfrm>
                <a:off x="7680916" y="3718316"/>
                <a:ext cx="240585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16" y="3718316"/>
                <a:ext cx="2405851" cy="540982"/>
              </a:xfrm>
              <a:prstGeom prst="rect">
                <a:avLst/>
              </a:prstGeom>
              <a:blipFill>
                <a:blip r:embed="rId3"/>
                <a:stretch>
                  <a:fillRect l="-1053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412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ADA74-F25F-884E-B332-8B1E97D4910B}"/>
              </a:ext>
            </a:extLst>
          </p:cNvPr>
          <p:cNvSpPr/>
          <p:nvPr/>
        </p:nvSpPr>
        <p:spPr>
          <a:xfrm>
            <a:off x="272611" y="1760065"/>
            <a:ext cx="5883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Fixed-effect</a:t>
            </a:r>
            <a:r>
              <a:rPr lang="fr-FR" sz="2400" dirty="0"/>
              <a:t> model: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all </a:t>
            </a:r>
            <a:r>
              <a:rPr lang="fr-FR" sz="2400" dirty="0" err="1"/>
              <a:t>effect</a:t>
            </a:r>
            <a:r>
              <a:rPr lang="fr-FR" sz="2400" dirty="0"/>
              <a:t> sizes stem </a:t>
            </a:r>
            <a:r>
              <a:rPr lang="fr-FR" sz="2400" dirty="0" err="1"/>
              <a:t>from</a:t>
            </a:r>
            <a:r>
              <a:rPr lang="fr-FR" sz="2400" dirty="0"/>
              <a:t> a single population</a:t>
            </a:r>
          </a:p>
          <a:p>
            <a:pPr/>
            <a:r>
              <a:rPr lang="fr-FR" sz="2400" dirty="0"/>
              <a:t>-&gt; all </a:t>
            </a:r>
            <a:r>
              <a:rPr lang="fr-FR" sz="2400" dirty="0" err="1"/>
              <a:t>studies</a:t>
            </a:r>
            <a:r>
              <a:rPr lang="fr-FR" sz="2400" dirty="0"/>
              <a:t> </a:t>
            </a:r>
            <a:r>
              <a:rPr lang="fr-FR" sz="2400" dirty="0" err="1"/>
              <a:t>share</a:t>
            </a:r>
            <a:r>
              <a:rPr lang="fr-FR" sz="2400" dirty="0"/>
              <a:t> the </a:t>
            </a:r>
            <a:r>
              <a:rPr lang="fr-FR" sz="2400" b="1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/>
              <p:nvPr/>
            </p:nvSpPr>
            <p:spPr>
              <a:xfrm>
                <a:off x="2133734" y="3718316"/>
                <a:ext cx="216104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34" y="3718316"/>
                <a:ext cx="2161041" cy="540982"/>
              </a:xfrm>
              <a:prstGeom prst="rect">
                <a:avLst/>
              </a:prstGeom>
              <a:blipFill>
                <a:blip r:embed="rId2"/>
                <a:stretch>
                  <a:fillRect l="-1765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D09A8AF-0DE5-4845-9363-4AD90ADF622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B75AC83-6BC2-654B-ABFA-676D6B84606C}"/>
              </a:ext>
            </a:extLst>
          </p:cNvPr>
          <p:cNvSpPr/>
          <p:nvPr/>
        </p:nvSpPr>
        <p:spPr>
          <a:xfrm>
            <a:off x="6217020" y="1760065"/>
            <a:ext cx="5883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Random-effect</a:t>
            </a:r>
            <a:r>
              <a:rPr lang="fr-FR" sz="2400" dirty="0"/>
              <a:t> model: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distribution of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-sizes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/>
              <p:nvPr/>
            </p:nvSpPr>
            <p:spPr>
              <a:xfrm>
                <a:off x="7680916" y="3718316"/>
                <a:ext cx="240585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16" y="3718316"/>
                <a:ext cx="2405851" cy="540982"/>
              </a:xfrm>
              <a:prstGeom prst="rect">
                <a:avLst/>
              </a:prstGeom>
              <a:blipFill>
                <a:blip r:embed="rId3"/>
                <a:stretch>
                  <a:fillRect l="-1053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368A7-3C2A-9144-B6BA-5C57EC38738E}"/>
                  </a:ext>
                </a:extLst>
              </p:cNvPr>
              <p:cNvSpPr/>
              <p:nvPr/>
            </p:nvSpPr>
            <p:spPr>
              <a:xfrm>
                <a:off x="7680916" y="4542503"/>
                <a:ext cx="22262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368A7-3C2A-9144-B6BA-5C57EC387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16" y="4542503"/>
                <a:ext cx="2226250" cy="523220"/>
              </a:xfrm>
              <a:prstGeom prst="rect">
                <a:avLst/>
              </a:prstGeom>
              <a:blipFill>
                <a:blip r:embed="rId4"/>
                <a:stretch>
                  <a:fillRect l="-1136"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9587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23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1ADA74-F25F-884E-B332-8B1E97D4910B}"/>
              </a:ext>
            </a:extLst>
          </p:cNvPr>
          <p:cNvSpPr/>
          <p:nvPr/>
        </p:nvSpPr>
        <p:spPr>
          <a:xfrm>
            <a:off x="272611" y="1760065"/>
            <a:ext cx="58832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Fixed-effect</a:t>
            </a:r>
            <a:r>
              <a:rPr lang="fr-FR" sz="2400" dirty="0"/>
              <a:t> model: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all </a:t>
            </a:r>
            <a:r>
              <a:rPr lang="fr-FR" sz="2400" dirty="0" err="1"/>
              <a:t>effect</a:t>
            </a:r>
            <a:r>
              <a:rPr lang="fr-FR" sz="2400" dirty="0"/>
              <a:t> sizes stem </a:t>
            </a:r>
            <a:r>
              <a:rPr lang="fr-FR" sz="2400" dirty="0" err="1"/>
              <a:t>from</a:t>
            </a:r>
            <a:r>
              <a:rPr lang="fr-FR" sz="2400" dirty="0"/>
              <a:t> a single population</a:t>
            </a:r>
          </a:p>
          <a:p>
            <a:pPr/>
            <a:r>
              <a:rPr lang="fr-FR" sz="2400" dirty="0"/>
              <a:t>-&gt; all </a:t>
            </a:r>
            <a:r>
              <a:rPr lang="fr-FR" sz="2400" dirty="0" err="1"/>
              <a:t>studies</a:t>
            </a:r>
            <a:r>
              <a:rPr lang="fr-FR" sz="2400" dirty="0"/>
              <a:t> </a:t>
            </a:r>
            <a:r>
              <a:rPr lang="fr-FR" sz="2400" dirty="0" err="1"/>
              <a:t>share</a:t>
            </a:r>
            <a:r>
              <a:rPr lang="fr-FR" sz="2400" dirty="0"/>
              <a:t> the </a:t>
            </a:r>
            <a:r>
              <a:rPr lang="fr-FR" sz="2400" b="1" dirty="0" err="1"/>
              <a:t>same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 size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/>
              <p:nvPr/>
            </p:nvSpPr>
            <p:spPr>
              <a:xfrm>
                <a:off x="2133734" y="3718316"/>
                <a:ext cx="216104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5E1D016-639B-7D48-A9A1-86873D8B6E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734" y="3718316"/>
                <a:ext cx="2161041" cy="540982"/>
              </a:xfrm>
              <a:prstGeom prst="rect">
                <a:avLst/>
              </a:prstGeom>
              <a:blipFill>
                <a:blip r:embed="rId2"/>
                <a:stretch>
                  <a:fillRect l="-1765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D09A8AF-0DE5-4845-9363-4AD90ADF622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B75AC83-6BC2-654B-ABFA-676D6B84606C}"/>
              </a:ext>
            </a:extLst>
          </p:cNvPr>
          <p:cNvSpPr/>
          <p:nvPr/>
        </p:nvSpPr>
        <p:spPr>
          <a:xfrm>
            <a:off x="6217020" y="1760065"/>
            <a:ext cx="5883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Random-effect</a:t>
            </a:r>
            <a:r>
              <a:rPr lang="fr-FR" sz="2400" dirty="0"/>
              <a:t> model: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distribution of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-sizes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/>
              <p:nvPr/>
            </p:nvSpPr>
            <p:spPr>
              <a:xfrm>
                <a:off x="7680916" y="3718316"/>
                <a:ext cx="240585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16" y="3718316"/>
                <a:ext cx="2405851" cy="540982"/>
              </a:xfrm>
              <a:prstGeom prst="rect">
                <a:avLst/>
              </a:prstGeom>
              <a:blipFill>
                <a:blip r:embed="rId3"/>
                <a:stretch>
                  <a:fillRect l="-1053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368A7-3C2A-9144-B6BA-5C57EC38738E}"/>
                  </a:ext>
                </a:extLst>
              </p:cNvPr>
              <p:cNvSpPr/>
              <p:nvPr/>
            </p:nvSpPr>
            <p:spPr>
              <a:xfrm>
                <a:off x="7680916" y="4542503"/>
                <a:ext cx="22262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368A7-3C2A-9144-B6BA-5C57EC387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16" y="4542503"/>
                <a:ext cx="2226250" cy="523220"/>
              </a:xfrm>
              <a:prstGeom prst="rect">
                <a:avLst/>
              </a:prstGeom>
              <a:blipFill>
                <a:blip r:embed="rId4"/>
                <a:stretch>
                  <a:fillRect l="-1136"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70B4B-62B5-5047-9675-413F8E33F878}"/>
                  </a:ext>
                </a:extLst>
              </p:cNvPr>
              <p:cNvSpPr/>
              <p:nvPr/>
            </p:nvSpPr>
            <p:spPr>
              <a:xfrm>
                <a:off x="7680916" y="5348928"/>
                <a:ext cx="2991973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70B4B-62B5-5047-9675-413F8E33F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916" y="5348928"/>
                <a:ext cx="2991973" cy="540982"/>
              </a:xfrm>
              <a:prstGeom prst="rect">
                <a:avLst/>
              </a:prstGeom>
              <a:blipFill>
                <a:blip r:embed="rId5"/>
                <a:stretch>
                  <a:fillRect l="-847" t="-6818" b="-20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87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5AC83-6BC2-654B-ABFA-676D6B84606C}"/>
              </a:ext>
            </a:extLst>
          </p:cNvPr>
          <p:cNvSpPr/>
          <p:nvPr/>
        </p:nvSpPr>
        <p:spPr>
          <a:xfrm>
            <a:off x="730620" y="1700430"/>
            <a:ext cx="58832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Random-effect</a:t>
            </a:r>
            <a:r>
              <a:rPr lang="fr-FR" sz="2400" dirty="0"/>
              <a:t> model: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70B4B-62B5-5047-9675-413F8E33F878}"/>
                  </a:ext>
                </a:extLst>
              </p:cNvPr>
              <p:cNvSpPr/>
              <p:nvPr/>
            </p:nvSpPr>
            <p:spPr>
              <a:xfrm>
                <a:off x="2115003" y="2713823"/>
                <a:ext cx="2991973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70B4B-62B5-5047-9675-413F8E33F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003" y="2713823"/>
                <a:ext cx="2991973" cy="540982"/>
              </a:xfrm>
              <a:prstGeom prst="rect">
                <a:avLst/>
              </a:prstGeom>
              <a:blipFill>
                <a:blip r:embed="rId2"/>
                <a:stretch>
                  <a:fillRect l="-847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99809B-A63E-2546-80B4-1B2B2C2FF853}"/>
                  </a:ext>
                </a:extLst>
              </p:cNvPr>
              <p:cNvSpPr/>
              <p:nvPr/>
            </p:nvSpPr>
            <p:spPr>
              <a:xfrm>
                <a:off x="2505942" y="4442031"/>
                <a:ext cx="235686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99809B-A63E-2546-80B4-1B2B2C2FF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42" y="4442031"/>
                <a:ext cx="2356863" cy="523220"/>
              </a:xfrm>
              <a:prstGeom prst="rect">
                <a:avLst/>
              </a:prstGeom>
              <a:blipFill>
                <a:blip r:embed="rId3"/>
                <a:stretch>
                  <a:fillRect l="-535" r="-535"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0F2A9-3B6D-A643-875D-C92681F78C85}"/>
                  </a:ext>
                </a:extLst>
              </p:cNvPr>
              <p:cNvSpPr/>
              <p:nvPr/>
            </p:nvSpPr>
            <p:spPr>
              <a:xfrm>
                <a:off x="5119485" y="4595919"/>
                <a:ext cx="4697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>
                    <a:effectLst/>
                    <a:latin typeface="Arial" panose="020B0604020202020204" pitchFamily="34" charset="0"/>
                  </a:rPr>
                  <a:t> </a:t>
                </a:r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is</a:t>
                </a:r>
                <a:r>
                  <a:rPr lang="fr-FR" sz="2400" dirty="0">
                    <a:effectLst/>
                    <a:latin typeface="Arial" panose="020B0604020202020204" pitchFamily="34" charset="0"/>
                  </a:rPr>
                  <a:t> the </a:t>
                </a:r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between</a:t>
                </a:r>
                <a:r>
                  <a:rPr lang="fr-FR" sz="2400" dirty="0">
                    <a:latin typeface="Arial" panose="020B0604020202020204" pitchFamily="34" charset="0"/>
                  </a:rPr>
                  <a:t> </a:t>
                </a:r>
                <a:r>
                  <a:rPr lang="fr-FR" sz="2400" dirty="0" err="1">
                    <a:latin typeface="Arial" panose="020B0604020202020204" pitchFamily="34" charset="0"/>
                  </a:rPr>
                  <a:t>study</a:t>
                </a:r>
                <a:r>
                  <a:rPr lang="fr-FR" sz="2400" dirty="0">
                    <a:latin typeface="Arial" panose="020B0604020202020204" pitchFamily="34" charset="0"/>
                  </a:rPr>
                  <a:t> </a:t>
                </a:r>
                <a:r>
                  <a:rPr lang="fr-FR" sz="2400" dirty="0">
                    <a:effectLst/>
                    <a:latin typeface="Arial" panose="020B0604020202020204" pitchFamily="34" charset="0"/>
                  </a:rPr>
                  <a:t>variance</a:t>
                </a:r>
                <a:endParaRPr lang="fr-FR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0F2A9-3B6D-A643-875D-C92681F78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485" y="4595919"/>
                <a:ext cx="4697312" cy="461665"/>
              </a:xfrm>
              <a:prstGeom prst="rect">
                <a:avLst/>
              </a:prstGeom>
              <a:blipFill>
                <a:blip r:embed="rId4"/>
                <a:stretch>
                  <a:fillRect t="-8108" r="-1078" b="-2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3E3F95-7932-F34E-A914-A15925A9B2DB}"/>
                  </a:ext>
                </a:extLst>
              </p:cNvPr>
              <p:cNvSpPr/>
              <p:nvPr/>
            </p:nvSpPr>
            <p:spPr>
              <a:xfrm>
                <a:off x="2505942" y="5424565"/>
                <a:ext cx="23046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</m:t>
                      </m:r>
                      <m:sSub>
                        <m:sSub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3E3F95-7932-F34E-A914-A15925A9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5942" y="5424565"/>
                <a:ext cx="2304670" cy="523220"/>
              </a:xfrm>
              <a:prstGeom prst="rect">
                <a:avLst/>
              </a:prstGeom>
              <a:blipFill>
                <a:blip r:embed="rId5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9966183-2704-E541-8B9F-6384A6CA01F0}"/>
              </a:ext>
            </a:extLst>
          </p:cNvPr>
          <p:cNvSpPr/>
          <p:nvPr/>
        </p:nvSpPr>
        <p:spPr>
          <a:xfrm>
            <a:off x="5131161" y="3675841"/>
            <a:ext cx="5629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dirty="0" err="1"/>
              <a:t>overall</a:t>
            </a:r>
            <a:r>
              <a:rPr lang="fr-FR" sz="2400" dirty="0"/>
              <a:t> </a:t>
            </a:r>
            <a:r>
              <a:rPr lang="fr-FR" sz="2400" dirty="0" err="1"/>
              <a:t>mean</a:t>
            </a:r>
            <a:r>
              <a:rPr lang="fr-FR" sz="2400" dirty="0"/>
              <a:t> (or </a:t>
            </a:r>
            <a:r>
              <a:rPr lang="fr-FR" sz="2400" dirty="0" err="1"/>
              <a:t>meta-analytic</a:t>
            </a:r>
            <a:r>
              <a:rPr lang="fr-FR" sz="2400" dirty="0"/>
              <a:t> </a:t>
            </a:r>
            <a:r>
              <a:rPr lang="fr-FR" sz="2400" dirty="0" err="1"/>
              <a:t>mean</a:t>
            </a:r>
            <a:r>
              <a:rPr lang="fr-FR" sz="24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6D6264-5037-0341-A7C3-9554678779B3}"/>
                  </a:ext>
                </a:extLst>
              </p:cNvPr>
              <p:cNvSpPr/>
              <p:nvPr/>
            </p:nvSpPr>
            <p:spPr>
              <a:xfrm>
                <a:off x="3401732" y="3597026"/>
                <a:ext cx="5130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6D6264-5037-0341-A7C3-95546787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1732" y="3597026"/>
                <a:ext cx="513089" cy="584775"/>
              </a:xfrm>
              <a:prstGeom prst="rect">
                <a:avLst/>
              </a:prstGeom>
              <a:blipFill>
                <a:blip r:embed="rId6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066FB6-6415-F440-BD92-9636E5EF5786}"/>
                  </a:ext>
                </a:extLst>
              </p:cNvPr>
              <p:cNvSpPr/>
              <p:nvPr/>
            </p:nvSpPr>
            <p:spPr>
              <a:xfrm>
                <a:off x="5314122" y="5480104"/>
                <a:ext cx="6096000" cy="46166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>
                    <a:effectLst/>
                    <a:latin typeface="Arial" panose="020B0604020202020204" pitchFamily="34" charset="0"/>
                  </a:rPr>
                  <a:t> is the </a:t>
                </a:r>
                <a:r>
                  <a:rPr lang="fr-FR" sz="2400" dirty="0" err="1">
                    <a:latin typeface="Arial" panose="020B0604020202020204" pitchFamily="34" charset="0"/>
                  </a:rPr>
                  <a:t>within</a:t>
                </a:r>
                <a:r>
                  <a:rPr lang="fr-FR" sz="2400" dirty="0">
                    <a:latin typeface="Arial" panose="020B0604020202020204" pitchFamily="34" charset="0"/>
                  </a:rPr>
                  <a:t> </a:t>
                </a:r>
                <a:r>
                  <a:rPr lang="fr-FR" sz="2400" dirty="0" err="1">
                    <a:latin typeface="Arial" panose="020B0604020202020204" pitchFamily="34" charset="0"/>
                  </a:rPr>
                  <a:t>study</a:t>
                </a:r>
                <a:r>
                  <a:rPr lang="fr-FR" sz="2400" dirty="0">
                    <a:latin typeface="Arial" panose="020B0604020202020204" pitchFamily="34" charset="0"/>
                  </a:rPr>
                  <a:t> variance </a:t>
                </a:r>
                <a:endParaRPr lang="fr-FR" sz="24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066FB6-6415-F440-BD92-9636E5EF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122" y="5480104"/>
                <a:ext cx="6096000" cy="461665"/>
              </a:xfrm>
              <a:prstGeom prst="rect">
                <a:avLst/>
              </a:prstGeom>
              <a:blipFill>
                <a:blip r:embed="rId7"/>
                <a:stretch>
                  <a:fillRect t="-13889" b="-27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747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21">
            <a:extLst>
              <a:ext uri="{FF2B5EF4-FFF2-40B4-BE49-F238E27FC236}">
                <a16:creationId xmlns:a16="http://schemas.microsoft.com/office/drawing/2014/main" id="{A853A13E-2FAB-9941-9FB4-A199545F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46" y="2647734"/>
            <a:ext cx="2913184" cy="105739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5DAFA66C-E1E1-AA43-93C8-4FC78F0D5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7" y="3584957"/>
            <a:ext cx="3508010" cy="95372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906A83A-5602-EF49-A9FD-AA7FEDAB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29" y="4463548"/>
            <a:ext cx="1936044" cy="11348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25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85806-E243-264F-A85F-B44A0646D143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model: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4C72361-F871-024A-A818-614FB7582C1E}"/>
              </a:ext>
            </a:extLst>
          </p:cNvPr>
          <p:cNvSpPr txBox="1"/>
          <p:nvPr/>
        </p:nvSpPr>
        <p:spPr>
          <a:xfrm>
            <a:off x="2372472" y="5593338"/>
            <a:ext cx="112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Effect</a:t>
            </a:r>
            <a:r>
              <a:rPr lang="fr-FR" dirty="0"/>
              <a:t>-size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84B49EA-D749-5244-81A4-E0D623AD5130}"/>
              </a:ext>
            </a:extLst>
          </p:cNvPr>
          <p:cNvSpPr txBox="1"/>
          <p:nvPr/>
        </p:nvSpPr>
        <p:spPr>
          <a:xfrm rot="16200000">
            <a:off x="-691640" y="3889329"/>
            <a:ext cx="18868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Sampling</a:t>
            </a:r>
            <a:r>
              <a:rPr lang="fr-FR" dirty="0"/>
              <a:t> variance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2DBD80C-8018-8E4B-80A2-8A8CCA54E6DF}"/>
              </a:ext>
            </a:extLst>
          </p:cNvPr>
          <p:cNvCxnSpPr/>
          <p:nvPr/>
        </p:nvCxnSpPr>
        <p:spPr>
          <a:xfrm flipV="1">
            <a:off x="783771" y="2530300"/>
            <a:ext cx="0" cy="306303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9630089-1460-044F-91BE-A569066F865A}"/>
              </a:ext>
            </a:extLst>
          </p:cNvPr>
          <p:cNvCxnSpPr>
            <a:cxnSpLocks/>
          </p:cNvCxnSpPr>
          <p:nvPr/>
        </p:nvCxnSpPr>
        <p:spPr>
          <a:xfrm>
            <a:off x="783771" y="5593338"/>
            <a:ext cx="3880437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165393B-6A89-DC41-AD44-34A3BE2071B8}"/>
              </a:ext>
            </a:extLst>
          </p:cNvPr>
          <p:cNvCxnSpPr>
            <a:cxnSpLocks/>
          </p:cNvCxnSpPr>
          <p:nvPr/>
        </p:nvCxnSpPr>
        <p:spPr>
          <a:xfrm flipV="1">
            <a:off x="2382770" y="2662248"/>
            <a:ext cx="1" cy="294560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76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2ACD39D6-A91C-F04C-8F27-1696EA8D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46" y="2647734"/>
            <a:ext cx="2913184" cy="10573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75F5532-5B1A-DE4D-8979-0F9EEB2A1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97" y="3584957"/>
            <a:ext cx="3508010" cy="95372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13550A3-115C-E14D-8A1E-3E54B2F72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629" y="4463548"/>
            <a:ext cx="1936044" cy="113485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26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85806-E243-264F-A85F-B44A0646D143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model: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44C72361-F871-024A-A818-614FB7582C1E}"/>
              </a:ext>
            </a:extLst>
          </p:cNvPr>
          <p:cNvSpPr txBox="1"/>
          <p:nvPr/>
        </p:nvSpPr>
        <p:spPr>
          <a:xfrm>
            <a:off x="2372472" y="5593338"/>
            <a:ext cx="112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Effect</a:t>
            </a:r>
            <a:r>
              <a:rPr lang="fr-FR" dirty="0"/>
              <a:t>-size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D84B49EA-D749-5244-81A4-E0D623AD5130}"/>
              </a:ext>
            </a:extLst>
          </p:cNvPr>
          <p:cNvSpPr txBox="1"/>
          <p:nvPr/>
        </p:nvSpPr>
        <p:spPr>
          <a:xfrm rot="16200000">
            <a:off x="-691640" y="3889329"/>
            <a:ext cx="18868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Sampling</a:t>
            </a:r>
            <a:r>
              <a:rPr lang="fr-FR" dirty="0"/>
              <a:t> variance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F2DBD80C-8018-8E4B-80A2-8A8CCA54E6DF}"/>
              </a:ext>
            </a:extLst>
          </p:cNvPr>
          <p:cNvCxnSpPr/>
          <p:nvPr/>
        </p:nvCxnSpPr>
        <p:spPr>
          <a:xfrm flipV="1">
            <a:off x="783771" y="2530300"/>
            <a:ext cx="0" cy="306303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9630089-1460-044F-91BE-A569066F865A}"/>
              </a:ext>
            </a:extLst>
          </p:cNvPr>
          <p:cNvCxnSpPr>
            <a:cxnSpLocks/>
          </p:cNvCxnSpPr>
          <p:nvPr/>
        </p:nvCxnSpPr>
        <p:spPr>
          <a:xfrm>
            <a:off x="783771" y="5593338"/>
            <a:ext cx="3880437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165393B-6A89-DC41-AD44-34A3BE2071B8}"/>
              </a:ext>
            </a:extLst>
          </p:cNvPr>
          <p:cNvCxnSpPr>
            <a:cxnSpLocks/>
          </p:cNvCxnSpPr>
          <p:nvPr/>
        </p:nvCxnSpPr>
        <p:spPr>
          <a:xfrm flipV="1">
            <a:off x="2382770" y="2662248"/>
            <a:ext cx="1" cy="294560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lipse 18">
            <a:extLst>
              <a:ext uri="{FF2B5EF4-FFF2-40B4-BE49-F238E27FC236}">
                <a16:creationId xmlns:a16="http://schemas.microsoft.com/office/drawing/2014/main" id="{22C289B3-0BB9-704E-8A84-E694736C5465}"/>
              </a:ext>
            </a:extLst>
          </p:cNvPr>
          <p:cNvSpPr/>
          <p:nvPr/>
        </p:nvSpPr>
        <p:spPr>
          <a:xfrm>
            <a:off x="2107418" y="3187747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1FEACC91-78C8-6E4C-AAF2-B81408F04050}"/>
              </a:ext>
            </a:extLst>
          </p:cNvPr>
          <p:cNvSpPr/>
          <p:nvPr/>
        </p:nvSpPr>
        <p:spPr>
          <a:xfrm>
            <a:off x="2941440" y="4093821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A4317120-FF83-C549-9068-F431780DFB54}"/>
              </a:ext>
            </a:extLst>
          </p:cNvPr>
          <p:cNvSpPr/>
          <p:nvPr/>
        </p:nvSpPr>
        <p:spPr>
          <a:xfrm>
            <a:off x="2227428" y="5114241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2357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27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185806-E243-264F-A85F-B44A0646D143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9EBAEEE-4A2D-6E47-9C76-739F6B5F4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6114233" y="2714171"/>
            <a:ext cx="5506958" cy="31350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BE81B9-DC64-2547-84EA-09EB9C295586}"/>
              </a:ext>
            </a:extLst>
          </p:cNvPr>
          <p:cNvSpPr/>
          <p:nvPr/>
        </p:nvSpPr>
        <p:spPr>
          <a:xfrm>
            <a:off x="6340115" y="2336322"/>
            <a:ext cx="5331417" cy="306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C0AD079-D856-3342-BBC3-4E23321F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559" y="2824838"/>
            <a:ext cx="2119086" cy="8136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C2F93D6-5350-394E-A432-11D8D3C6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33" y="3612626"/>
            <a:ext cx="2334101" cy="81366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81493A3-FAFD-A643-A369-4A7F5CC4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5" y="4454262"/>
            <a:ext cx="991891" cy="813662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FF017D91-FABD-4146-80E0-87C5372B9782}"/>
              </a:ext>
            </a:extLst>
          </p:cNvPr>
          <p:cNvSpPr/>
          <p:nvPr/>
        </p:nvSpPr>
        <p:spPr>
          <a:xfrm>
            <a:off x="8374581" y="332165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89F6C9D-0139-F844-9FF6-FBD18673CA08}"/>
              </a:ext>
            </a:extLst>
          </p:cNvPr>
          <p:cNvSpPr/>
          <p:nvPr/>
        </p:nvSpPr>
        <p:spPr>
          <a:xfrm>
            <a:off x="9256869" y="4093821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93A9B7B-C5E1-8743-83D5-08D2E27A6348}"/>
              </a:ext>
            </a:extLst>
          </p:cNvPr>
          <p:cNvSpPr/>
          <p:nvPr/>
        </p:nvSpPr>
        <p:spPr>
          <a:xfrm>
            <a:off x="8579709" y="495804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0593C16-329E-4F40-8F70-FA218F396689}"/>
              </a:ext>
            </a:extLst>
          </p:cNvPr>
          <p:cNvCxnSpPr/>
          <p:nvPr/>
        </p:nvCxnSpPr>
        <p:spPr>
          <a:xfrm flipV="1">
            <a:off x="8694807" y="2464231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osange 38">
            <a:extLst>
              <a:ext uri="{FF2B5EF4-FFF2-40B4-BE49-F238E27FC236}">
                <a16:creationId xmlns:a16="http://schemas.microsoft.com/office/drawing/2014/main" id="{CA75EADD-51EC-5040-AC7D-CA96B60102CA}"/>
              </a:ext>
            </a:extLst>
          </p:cNvPr>
          <p:cNvSpPr/>
          <p:nvPr/>
        </p:nvSpPr>
        <p:spPr>
          <a:xfrm>
            <a:off x="8147410" y="3310414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Losange 42">
            <a:extLst>
              <a:ext uri="{FF2B5EF4-FFF2-40B4-BE49-F238E27FC236}">
                <a16:creationId xmlns:a16="http://schemas.microsoft.com/office/drawing/2014/main" id="{9089624E-C1F5-F446-858D-5BADCACC9564}"/>
              </a:ext>
            </a:extLst>
          </p:cNvPr>
          <p:cNvSpPr/>
          <p:nvPr/>
        </p:nvSpPr>
        <p:spPr>
          <a:xfrm>
            <a:off x="8984319" y="4059260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Losange 44">
            <a:extLst>
              <a:ext uri="{FF2B5EF4-FFF2-40B4-BE49-F238E27FC236}">
                <a16:creationId xmlns:a16="http://schemas.microsoft.com/office/drawing/2014/main" id="{1A81E1CF-DA6D-6346-A56A-07F8B8FD8462}"/>
              </a:ext>
            </a:extLst>
          </p:cNvPr>
          <p:cNvSpPr/>
          <p:nvPr/>
        </p:nvSpPr>
        <p:spPr>
          <a:xfrm>
            <a:off x="8467942" y="4945537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53C2873B-0F0D-C84D-9DE4-B6A1043D8281}"/>
              </a:ext>
            </a:extLst>
          </p:cNvPr>
          <p:cNvCxnSpPr/>
          <p:nvPr/>
        </p:nvCxnSpPr>
        <p:spPr>
          <a:xfrm>
            <a:off x="8184731" y="3466382"/>
            <a:ext cx="2618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32EC264-A31B-B24F-AB91-0453A59B7C90}"/>
              </a:ext>
            </a:extLst>
          </p:cNvPr>
          <p:cNvCxnSpPr>
            <a:cxnSpLocks/>
          </p:cNvCxnSpPr>
          <p:nvPr/>
        </p:nvCxnSpPr>
        <p:spPr>
          <a:xfrm>
            <a:off x="9008062" y="4012825"/>
            <a:ext cx="28480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F9971C29-7995-A841-969C-AE350C6E5F7B}"/>
              </a:ext>
            </a:extLst>
          </p:cNvPr>
          <p:cNvCxnSpPr>
            <a:cxnSpLocks/>
          </p:cNvCxnSpPr>
          <p:nvPr/>
        </p:nvCxnSpPr>
        <p:spPr>
          <a:xfrm>
            <a:off x="8466564" y="5063337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9188BA-D3E1-3E43-B132-0E8855DFB79D}"/>
                  </a:ext>
                </a:extLst>
              </p:cNvPr>
              <p:cNvSpPr/>
              <p:nvPr/>
            </p:nvSpPr>
            <p:spPr>
              <a:xfrm>
                <a:off x="8147410" y="2935983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9188BA-D3E1-3E43-B132-0E8855DFB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410" y="2935983"/>
                <a:ext cx="441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BD4CA-15E1-F146-B757-58BF41BE1BAE}"/>
                  </a:ext>
                </a:extLst>
              </p:cNvPr>
              <p:cNvSpPr/>
              <p:nvPr/>
            </p:nvSpPr>
            <p:spPr>
              <a:xfrm>
                <a:off x="9005824" y="3643493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BD4CA-15E1-F146-B757-58BF41BE1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824" y="3643493"/>
                <a:ext cx="4466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F9547F-91CF-B24D-A2B3-18D8BB22556A}"/>
                  </a:ext>
                </a:extLst>
              </p:cNvPr>
              <p:cNvSpPr/>
              <p:nvPr/>
            </p:nvSpPr>
            <p:spPr>
              <a:xfrm>
                <a:off x="8380322" y="4967695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F9547F-91CF-B24D-A2B3-18D8BB225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322" y="4967695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model: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4E303B9-EA59-FC41-8F39-7C8F62FA0D7E}"/>
              </a:ext>
            </a:extLst>
          </p:cNvPr>
          <p:cNvSpPr txBox="1"/>
          <p:nvPr/>
        </p:nvSpPr>
        <p:spPr>
          <a:xfrm>
            <a:off x="2372472" y="5593338"/>
            <a:ext cx="112050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Effect</a:t>
            </a:r>
            <a:r>
              <a:rPr lang="fr-FR" dirty="0"/>
              <a:t>-size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8FC5DB0-8CD9-744C-B65C-2D14C8266608}"/>
              </a:ext>
            </a:extLst>
          </p:cNvPr>
          <p:cNvSpPr txBox="1"/>
          <p:nvPr/>
        </p:nvSpPr>
        <p:spPr>
          <a:xfrm rot="16200000">
            <a:off x="-691640" y="3889329"/>
            <a:ext cx="18868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dirty="0" err="1"/>
              <a:t>Sampling</a:t>
            </a:r>
            <a:r>
              <a:rPr lang="fr-FR" dirty="0"/>
              <a:t> variance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5FF0-C28D-AC4D-996E-5E9EFD1CD463}"/>
              </a:ext>
            </a:extLst>
          </p:cNvPr>
          <p:cNvSpPr/>
          <p:nvPr/>
        </p:nvSpPr>
        <p:spPr>
          <a:xfrm>
            <a:off x="6687519" y="2074527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79EAE50-675F-634D-A757-93F6DE5932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846" y="2647734"/>
            <a:ext cx="2913184" cy="10573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E46F6B3-F811-864A-9474-8C17A95368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7597" y="3584957"/>
            <a:ext cx="3508010" cy="953723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A1A242DC-41A7-6846-B6A6-C47F91CF3C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6629" y="4463548"/>
            <a:ext cx="1936044" cy="1134856"/>
          </a:xfrm>
          <a:prstGeom prst="rect">
            <a:avLst/>
          </a:prstGeom>
        </p:spPr>
      </p:pic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7F3E9F1A-4325-3C45-A40A-BD05BE71AD01}"/>
              </a:ext>
            </a:extLst>
          </p:cNvPr>
          <p:cNvCxnSpPr/>
          <p:nvPr/>
        </p:nvCxnSpPr>
        <p:spPr>
          <a:xfrm flipV="1">
            <a:off x="783771" y="2530300"/>
            <a:ext cx="0" cy="3063038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A3EA3B59-03C8-0245-A098-7E63B8BB2BE6}"/>
              </a:ext>
            </a:extLst>
          </p:cNvPr>
          <p:cNvCxnSpPr>
            <a:cxnSpLocks/>
          </p:cNvCxnSpPr>
          <p:nvPr/>
        </p:nvCxnSpPr>
        <p:spPr>
          <a:xfrm>
            <a:off x="783771" y="5593338"/>
            <a:ext cx="3880437" cy="0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60">
            <a:extLst>
              <a:ext uri="{FF2B5EF4-FFF2-40B4-BE49-F238E27FC236}">
                <a16:creationId xmlns:a16="http://schemas.microsoft.com/office/drawing/2014/main" id="{CBDDED5B-B78C-7A4C-8E8A-3E48A441F35E}"/>
              </a:ext>
            </a:extLst>
          </p:cNvPr>
          <p:cNvCxnSpPr>
            <a:cxnSpLocks/>
          </p:cNvCxnSpPr>
          <p:nvPr/>
        </p:nvCxnSpPr>
        <p:spPr>
          <a:xfrm flipV="1">
            <a:off x="2382770" y="2662248"/>
            <a:ext cx="1" cy="2945604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lipse 62">
            <a:extLst>
              <a:ext uri="{FF2B5EF4-FFF2-40B4-BE49-F238E27FC236}">
                <a16:creationId xmlns:a16="http://schemas.microsoft.com/office/drawing/2014/main" id="{485BD7C6-1CE9-074B-A7FF-7122867A9EC6}"/>
              </a:ext>
            </a:extLst>
          </p:cNvPr>
          <p:cNvSpPr/>
          <p:nvPr/>
        </p:nvSpPr>
        <p:spPr>
          <a:xfrm>
            <a:off x="2107418" y="3187747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4" name="Ellipse 63">
            <a:extLst>
              <a:ext uri="{FF2B5EF4-FFF2-40B4-BE49-F238E27FC236}">
                <a16:creationId xmlns:a16="http://schemas.microsoft.com/office/drawing/2014/main" id="{2AFF223E-414E-A243-BD3D-11E70C965E80}"/>
              </a:ext>
            </a:extLst>
          </p:cNvPr>
          <p:cNvSpPr/>
          <p:nvPr/>
        </p:nvSpPr>
        <p:spPr>
          <a:xfrm>
            <a:off x="2941440" y="4093821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EDDC23B6-C465-E247-8786-5FAFE974B0FD}"/>
              </a:ext>
            </a:extLst>
          </p:cNvPr>
          <p:cNvSpPr/>
          <p:nvPr/>
        </p:nvSpPr>
        <p:spPr>
          <a:xfrm>
            <a:off x="2227428" y="5114241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EF3296-B9D6-3C4C-8CEC-CAD528501EE1}"/>
              </a:ext>
            </a:extLst>
          </p:cNvPr>
          <p:cNvCxnSpPr/>
          <p:nvPr/>
        </p:nvCxnSpPr>
        <p:spPr>
          <a:xfrm flipV="1">
            <a:off x="8196849" y="2672409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98999DE-0DED-2142-9B52-3A83AFAAECD4}"/>
              </a:ext>
            </a:extLst>
          </p:cNvPr>
          <p:cNvCxnSpPr>
            <a:cxnSpLocks/>
          </p:cNvCxnSpPr>
          <p:nvPr/>
        </p:nvCxnSpPr>
        <p:spPr>
          <a:xfrm>
            <a:off x="8200811" y="2824838"/>
            <a:ext cx="49399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0528AA-2C7A-3F4C-A187-52526614F9BA}"/>
                  </a:ext>
                </a:extLst>
              </p:cNvPr>
              <p:cNvSpPr/>
              <p:nvPr/>
            </p:nvSpPr>
            <p:spPr>
              <a:xfrm>
                <a:off x="8224542" y="2459032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0528AA-2C7A-3F4C-A187-52526614F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42" y="2459032"/>
                <a:ext cx="486800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37D7DEFC-4A99-0747-83CA-EC85202660EA}"/>
              </a:ext>
            </a:extLst>
          </p:cNvPr>
          <p:cNvCxnSpPr/>
          <p:nvPr/>
        </p:nvCxnSpPr>
        <p:spPr>
          <a:xfrm flipV="1">
            <a:off x="9028730" y="3487983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650D83C-087A-204C-956E-1C37C6BD0B4C}"/>
              </a:ext>
            </a:extLst>
          </p:cNvPr>
          <p:cNvCxnSpPr>
            <a:cxnSpLocks/>
          </p:cNvCxnSpPr>
          <p:nvPr/>
        </p:nvCxnSpPr>
        <p:spPr>
          <a:xfrm flipV="1">
            <a:off x="8715408" y="3857779"/>
            <a:ext cx="31542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FA56EA3-A31A-B240-88B0-F740784D770D}"/>
                  </a:ext>
                </a:extLst>
              </p:cNvPr>
              <p:cNvSpPr/>
              <p:nvPr/>
            </p:nvSpPr>
            <p:spPr>
              <a:xfrm>
                <a:off x="8646822" y="3485848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FA56EA3-A31A-B240-88B0-F740784D7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822" y="3485848"/>
                <a:ext cx="492122" cy="369332"/>
              </a:xfrm>
              <a:prstGeom prst="rect">
                <a:avLst/>
              </a:prstGeom>
              <a:blipFill>
                <a:blip r:embed="rId9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D2D63797-B089-CE49-AF17-AF547826A9CF}"/>
              </a:ext>
            </a:extLst>
          </p:cNvPr>
          <p:cNvCxnSpPr/>
          <p:nvPr/>
        </p:nvCxnSpPr>
        <p:spPr>
          <a:xfrm flipV="1">
            <a:off x="8480742" y="4313248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65407F84-E8B2-F745-9FB0-45BB353C2E40}"/>
              </a:ext>
            </a:extLst>
          </p:cNvPr>
          <p:cNvCxnSpPr>
            <a:cxnSpLocks/>
          </p:cNvCxnSpPr>
          <p:nvPr/>
        </p:nvCxnSpPr>
        <p:spPr>
          <a:xfrm>
            <a:off x="8467081" y="4463548"/>
            <a:ext cx="22667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/>
              <p:nvPr/>
            </p:nvSpPr>
            <p:spPr>
              <a:xfrm>
                <a:off x="8054059" y="4167623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59" y="4167623"/>
                <a:ext cx="492122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0540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28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9EBAEEE-4A2D-6E47-9C76-739F6B5F4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6114233" y="2714171"/>
            <a:ext cx="5506958" cy="31350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BE81B9-DC64-2547-84EA-09EB9C295586}"/>
              </a:ext>
            </a:extLst>
          </p:cNvPr>
          <p:cNvSpPr/>
          <p:nvPr/>
        </p:nvSpPr>
        <p:spPr>
          <a:xfrm>
            <a:off x="6340115" y="2336322"/>
            <a:ext cx="5331417" cy="306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C0AD079-D856-3342-BBC3-4E23321F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559" y="2824838"/>
            <a:ext cx="2119086" cy="813662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CC2F93D6-5350-394E-A432-11D8D3C63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33" y="3612626"/>
            <a:ext cx="2334101" cy="81366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81493A3-FAFD-A643-A369-4A7F5CC4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5" y="4454262"/>
            <a:ext cx="991891" cy="813662"/>
          </a:xfrm>
          <a:prstGeom prst="rect">
            <a:avLst/>
          </a:prstGeom>
        </p:spPr>
      </p:pic>
      <p:sp>
        <p:nvSpPr>
          <p:cNvPr id="31" name="Ellipse 30">
            <a:extLst>
              <a:ext uri="{FF2B5EF4-FFF2-40B4-BE49-F238E27FC236}">
                <a16:creationId xmlns:a16="http://schemas.microsoft.com/office/drawing/2014/main" id="{FF017D91-FABD-4146-80E0-87C5372B9782}"/>
              </a:ext>
            </a:extLst>
          </p:cNvPr>
          <p:cNvSpPr/>
          <p:nvPr/>
        </p:nvSpPr>
        <p:spPr>
          <a:xfrm>
            <a:off x="8374581" y="332165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C89F6C9D-0139-F844-9FF6-FBD18673CA08}"/>
              </a:ext>
            </a:extLst>
          </p:cNvPr>
          <p:cNvSpPr/>
          <p:nvPr/>
        </p:nvSpPr>
        <p:spPr>
          <a:xfrm>
            <a:off x="9256869" y="4093821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B93A9B7B-C5E1-8743-83D5-08D2E27A6348}"/>
              </a:ext>
            </a:extLst>
          </p:cNvPr>
          <p:cNvSpPr/>
          <p:nvPr/>
        </p:nvSpPr>
        <p:spPr>
          <a:xfrm>
            <a:off x="8579709" y="495804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0593C16-329E-4F40-8F70-FA218F396689}"/>
              </a:ext>
            </a:extLst>
          </p:cNvPr>
          <p:cNvCxnSpPr/>
          <p:nvPr/>
        </p:nvCxnSpPr>
        <p:spPr>
          <a:xfrm flipV="1">
            <a:off x="8694807" y="2464231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osange 38">
            <a:extLst>
              <a:ext uri="{FF2B5EF4-FFF2-40B4-BE49-F238E27FC236}">
                <a16:creationId xmlns:a16="http://schemas.microsoft.com/office/drawing/2014/main" id="{CA75EADD-51EC-5040-AC7D-CA96B60102CA}"/>
              </a:ext>
            </a:extLst>
          </p:cNvPr>
          <p:cNvSpPr/>
          <p:nvPr/>
        </p:nvSpPr>
        <p:spPr>
          <a:xfrm>
            <a:off x="8147410" y="3310414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Losange 42">
            <a:extLst>
              <a:ext uri="{FF2B5EF4-FFF2-40B4-BE49-F238E27FC236}">
                <a16:creationId xmlns:a16="http://schemas.microsoft.com/office/drawing/2014/main" id="{9089624E-C1F5-F446-858D-5BADCACC9564}"/>
              </a:ext>
            </a:extLst>
          </p:cNvPr>
          <p:cNvSpPr/>
          <p:nvPr/>
        </p:nvSpPr>
        <p:spPr>
          <a:xfrm>
            <a:off x="8984319" y="4059260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Losange 44">
            <a:extLst>
              <a:ext uri="{FF2B5EF4-FFF2-40B4-BE49-F238E27FC236}">
                <a16:creationId xmlns:a16="http://schemas.microsoft.com/office/drawing/2014/main" id="{1A81E1CF-DA6D-6346-A56A-07F8B8FD8462}"/>
              </a:ext>
            </a:extLst>
          </p:cNvPr>
          <p:cNvSpPr/>
          <p:nvPr/>
        </p:nvSpPr>
        <p:spPr>
          <a:xfrm>
            <a:off x="8467942" y="4945537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53C2873B-0F0D-C84D-9DE4-B6A1043D8281}"/>
              </a:ext>
            </a:extLst>
          </p:cNvPr>
          <p:cNvCxnSpPr/>
          <p:nvPr/>
        </p:nvCxnSpPr>
        <p:spPr>
          <a:xfrm>
            <a:off x="8184731" y="3466382"/>
            <a:ext cx="2618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232EC264-A31B-B24F-AB91-0453A59B7C90}"/>
              </a:ext>
            </a:extLst>
          </p:cNvPr>
          <p:cNvCxnSpPr>
            <a:cxnSpLocks/>
          </p:cNvCxnSpPr>
          <p:nvPr/>
        </p:nvCxnSpPr>
        <p:spPr>
          <a:xfrm>
            <a:off x="9008062" y="4012825"/>
            <a:ext cx="28480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F9971C29-7995-A841-969C-AE350C6E5F7B}"/>
              </a:ext>
            </a:extLst>
          </p:cNvPr>
          <p:cNvCxnSpPr>
            <a:cxnSpLocks/>
          </p:cNvCxnSpPr>
          <p:nvPr/>
        </p:nvCxnSpPr>
        <p:spPr>
          <a:xfrm>
            <a:off x="8466564" y="5063337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9188BA-D3E1-3E43-B132-0E8855DFB79D}"/>
                  </a:ext>
                </a:extLst>
              </p:cNvPr>
              <p:cNvSpPr/>
              <p:nvPr/>
            </p:nvSpPr>
            <p:spPr>
              <a:xfrm>
                <a:off x="8147410" y="2935983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579188BA-D3E1-3E43-B132-0E8855DFB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7410" y="2935983"/>
                <a:ext cx="441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BD4CA-15E1-F146-B757-58BF41BE1BAE}"/>
                  </a:ext>
                </a:extLst>
              </p:cNvPr>
              <p:cNvSpPr/>
              <p:nvPr/>
            </p:nvSpPr>
            <p:spPr>
              <a:xfrm>
                <a:off x="9005824" y="3643493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CEBD4CA-15E1-F146-B757-58BF41BE1B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5824" y="3643493"/>
                <a:ext cx="4466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F9547F-91CF-B24D-A2B3-18D8BB22556A}"/>
                  </a:ext>
                </a:extLst>
              </p:cNvPr>
              <p:cNvSpPr/>
              <p:nvPr/>
            </p:nvSpPr>
            <p:spPr>
              <a:xfrm>
                <a:off x="8380322" y="4967695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BF9547F-91CF-B24D-A2B3-18D8BB2255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0322" y="4967695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114233" y="1413160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5FF0-C28D-AC4D-996E-5E9EFD1CD463}"/>
              </a:ext>
            </a:extLst>
          </p:cNvPr>
          <p:cNvSpPr/>
          <p:nvPr/>
        </p:nvSpPr>
        <p:spPr>
          <a:xfrm>
            <a:off x="6687519" y="2074527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EF3296-B9D6-3C4C-8CEC-CAD528501EE1}"/>
              </a:ext>
            </a:extLst>
          </p:cNvPr>
          <p:cNvCxnSpPr/>
          <p:nvPr/>
        </p:nvCxnSpPr>
        <p:spPr>
          <a:xfrm flipV="1">
            <a:off x="8196849" y="2672409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98999DE-0DED-2142-9B52-3A83AFAAECD4}"/>
              </a:ext>
            </a:extLst>
          </p:cNvPr>
          <p:cNvCxnSpPr>
            <a:cxnSpLocks/>
          </p:cNvCxnSpPr>
          <p:nvPr/>
        </p:nvCxnSpPr>
        <p:spPr>
          <a:xfrm>
            <a:off x="8200811" y="2824838"/>
            <a:ext cx="49399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0528AA-2C7A-3F4C-A187-52526614F9BA}"/>
                  </a:ext>
                </a:extLst>
              </p:cNvPr>
              <p:cNvSpPr/>
              <p:nvPr/>
            </p:nvSpPr>
            <p:spPr>
              <a:xfrm>
                <a:off x="8224542" y="2459032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C0528AA-2C7A-3F4C-A187-52526614F9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542" y="2459032"/>
                <a:ext cx="486800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id="{37D7DEFC-4A99-0747-83CA-EC85202660EA}"/>
              </a:ext>
            </a:extLst>
          </p:cNvPr>
          <p:cNvCxnSpPr/>
          <p:nvPr/>
        </p:nvCxnSpPr>
        <p:spPr>
          <a:xfrm flipV="1">
            <a:off x="9028730" y="3487983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0650D83C-087A-204C-956E-1C37C6BD0B4C}"/>
              </a:ext>
            </a:extLst>
          </p:cNvPr>
          <p:cNvCxnSpPr>
            <a:cxnSpLocks/>
          </p:cNvCxnSpPr>
          <p:nvPr/>
        </p:nvCxnSpPr>
        <p:spPr>
          <a:xfrm flipV="1">
            <a:off x="8715408" y="3857779"/>
            <a:ext cx="31542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FA56EA3-A31A-B240-88B0-F740784D770D}"/>
                  </a:ext>
                </a:extLst>
              </p:cNvPr>
              <p:cNvSpPr/>
              <p:nvPr/>
            </p:nvSpPr>
            <p:spPr>
              <a:xfrm>
                <a:off x="8646822" y="3485848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0FA56EA3-A31A-B240-88B0-F740784D77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822" y="3485848"/>
                <a:ext cx="492122" cy="369332"/>
              </a:xfrm>
              <a:prstGeom prst="rect">
                <a:avLst/>
              </a:prstGeom>
              <a:blipFill>
                <a:blip r:embed="rId8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D2D63797-B089-CE49-AF17-AF547826A9CF}"/>
              </a:ext>
            </a:extLst>
          </p:cNvPr>
          <p:cNvCxnSpPr/>
          <p:nvPr/>
        </p:nvCxnSpPr>
        <p:spPr>
          <a:xfrm flipV="1">
            <a:off x="8480742" y="4313248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65407F84-E8B2-F745-9FB0-45BB353C2E40}"/>
              </a:ext>
            </a:extLst>
          </p:cNvPr>
          <p:cNvCxnSpPr>
            <a:cxnSpLocks/>
          </p:cNvCxnSpPr>
          <p:nvPr/>
        </p:nvCxnSpPr>
        <p:spPr>
          <a:xfrm>
            <a:off x="8467081" y="4463548"/>
            <a:ext cx="22667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/>
              <p:nvPr/>
            </p:nvSpPr>
            <p:spPr>
              <a:xfrm>
                <a:off x="8054059" y="4167623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4059" y="4167623"/>
                <a:ext cx="49212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8" name="Image 47">
            <a:extLst>
              <a:ext uri="{FF2B5EF4-FFF2-40B4-BE49-F238E27FC236}">
                <a16:creationId xmlns:a16="http://schemas.microsoft.com/office/drawing/2014/main" id="{5A030C0C-A779-EE47-B143-966DD70EDB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3139" y="2692892"/>
            <a:ext cx="5506958" cy="313508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F22AB5B4-DCB6-214C-ADC9-DC357D307883}"/>
              </a:ext>
            </a:extLst>
          </p:cNvPr>
          <p:cNvSpPr/>
          <p:nvPr/>
        </p:nvSpPr>
        <p:spPr>
          <a:xfrm>
            <a:off x="477890" y="2324563"/>
            <a:ext cx="5331417" cy="306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5BFFB939-1C3B-174F-AF81-89E1DAA4E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3" y="2442952"/>
            <a:ext cx="4843220" cy="813662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5AB91251-717E-9F48-AB31-935157DB0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25" y="2967308"/>
            <a:ext cx="4176793" cy="813662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3EBB203B-FC66-4647-AB36-56C13884D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140" y="3375425"/>
            <a:ext cx="3487120" cy="813662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34439CEB-D1DE-B64C-AFEC-0D4FFE0E0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306" y="3760297"/>
            <a:ext cx="1890793" cy="813662"/>
          </a:xfrm>
          <a:prstGeom prst="rect">
            <a:avLst/>
          </a:prstGeom>
        </p:spPr>
      </p:pic>
      <p:pic>
        <p:nvPicPr>
          <p:cNvPr id="75" name="Image 74">
            <a:extLst>
              <a:ext uri="{FF2B5EF4-FFF2-40B4-BE49-F238E27FC236}">
                <a16:creationId xmlns:a16="http://schemas.microsoft.com/office/drawing/2014/main" id="{599E6A03-EF43-134D-9A92-5DB722BCE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08" y="4563620"/>
            <a:ext cx="991891" cy="813662"/>
          </a:xfrm>
          <a:prstGeom prst="rect">
            <a:avLst/>
          </a:prstGeom>
        </p:spPr>
      </p:pic>
      <p:sp>
        <p:nvSpPr>
          <p:cNvPr id="76" name="Ellipse 75">
            <a:extLst>
              <a:ext uri="{FF2B5EF4-FFF2-40B4-BE49-F238E27FC236}">
                <a16:creationId xmlns:a16="http://schemas.microsoft.com/office/drawing/2014/main" id="{ACF6B529-FE74-A249-8A20-BFB140020307}"/>
              </a:ext>
            </a:extLst>
          </p:cNvPr>
          <p:cNvSpPr/>
          <p:nvPr/>
        </p:nvSpPr>
        <p:spPr>
          <a:xfrm>
            <a:off x="2756618" y="2929423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7" name="Ellipse 76">
            <a:extLst>
              <a:ext uri="{FF2B5EF4-FFF2-40B4-BE49-F238E27FC236}">
                <a16:creationId xmlns:a16="http://schemas.microsoft.com/office/drawing/2014/main" id="{86D97368-C86F-6241-BBBB-E6A0820B81B2}"/>
              </a:ext>
            </a:extLst>
          </p:cNvPr>
          <p:cNvSpPr/>
          <p:nvPr/>
        </p:nvSpPr>
        <p:spPr>
          <a:xfrm>
            <a:off x="3071599" y="3462319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8" name="Ellipse 77">
            <a:extLst>
              <a:ext uri="{FF2B5EF4-FFF2-40B4-BE49-F238E27FC236}">
                <a16:creationId xmlns:a16="http://schemas.microsoft.com/office/drawing/2014/main" id="{52F027CD-A7DB-2940-A059-EBF8D18EA2A4}"/>
              </a:ext>
            </a:extLst>
          </p:cNvPr>
          <p:cNvSpPr/>
          <p:nvPr/>
        </p:nvSpPr>
        <p:spPr>
          <a:xfrm>
            <a:off x="2726968" y="3858721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79" name="Ellipse 78">
            <a:extLst>
              <a:ext uri="{FF2B5EF4-FFF2-40B4-BE49-F238E27FC236}">
                <a16:creationId xmlns:a16="http://schemas.microsoft.com/office/drawing/2014/main" id="{03469549-140F-9C48-8C32-4A1B8BCFD083}"/>
              </a:ext>
            </a:extLst>
          </p:cNvPr>
          <p:cNvSpPr/>
          <p:nvPr/>
        </p:nvSpPr>
        <p:spPr>
          <a:xfrm>
            <a:off x="3018649" y="4254085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0" name="Ellipse 79">
            <a:extLst>
              <a:ext uri="{FF2B5EF4-FFF2-40B4-BE49-F238E27FC236}">
                <a16:creationId xmlns:a16="http://schemas.microsoft.com/office/drawing/2014/main" id="{B622A329-1FE7-3A46-9000-CD4FC4AD7645}"/>
              </a:ext>
            </a:extLst>
          </p:cNvPr>
          <p:cNvSpPr/>
          <p:nvPr/>
        </p:nvSpPr>
        <p:spPr>
          <a:xfrm>
            <a:off x="2412224" y="5050726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81" name="Connecteur droit 80">
            <a:extLst>
              <a:ext uri="{FF2B5EF4-FFF2-40B4-BE49-F238E27FC236}">
                <a16:creationId xmlns:a16="http://schemas.microsoft.com/office/drawing/2014/main" id="{7111FD31-B749-F44C-9AA7-3A7E9F8ECD27}"/>
              </a:ext>
            </a:extLst>
          </p:cNvPr>
          <p:cNvCxnSpPr/>
          <p:nvPr/>
        </p:nvCxnSpPr>
        <p:spPr>
          <a:xfrm flipV="1">
            <a:off x="2583713" y="2442952"/>
            <a:ext cx="0" cy="2991689"/>
          </a:xfrm>
          <a:prstGeom prst="line">
            <a:avLst/>
          </a:prstGeom>
          <a:ln w="95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Losange 81">
            <a:extLst>
              <a:ext uri="{FF2B5EF4-FFF2-40B4-BE49-F238E27FC236}">
                <a16:creationId xmlns:a16="http://schemas.microsoft.com/office/drawing/2014/main" id="{A1691992-BA43-AF49-9971-A80CBE531B7B}"/>
              </a:ext>
            </a:extLst>
          </p:cNvPr>
          <p:cNvSpPr/>
          <p:nvPr/>
        </p:nvSpPr>
        <p:spPr>
          <a:xfrm>
            <a:off x="2541979" y="2933577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3" name="Losange 82">
            <a:extLst>
              <a:ext uri="{FF2B5EF4-FFF2-40B4-BE49-F238E27FC236}">
                <a16:creationId xmlns:a16="http://schemas.microsoft.com/office/drawing/2014/main" id="{E43D4F25-6DE5-424C-BCC1-8529B4E4E608}"/>
              </a:ext>
            </a:extLst>
          </p:cNvPr>
          <p:cNvSpPr/>
          <p:nvPr/>
        </p:nvSpPr>
        <p:spPr>
          <a:xfrm>
            <a:off x="2536868" y="3456974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Losange 83">
            <a:extLst>
              <a:ext uri="{FF2B5EF4-FFF2-40B4-BE49-F238E27FC236}">
                <a16:creationId xmlns:a16="http://schemas.microsoft.com/office/drawing/2014/main" id="{238B19CE-2E46-1644-A0F2-F03317B3F927}"/>
              </a:ext>
            </a:extLst>
          </p:cNvPr>
          <p:cNvSpPr/>
          <p:nvPr/>
        </p:nvSpPr>
        <p:spPr>
          <a:xfrm>
            <a:off x="2538233" y="386780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5" name="Losange 84">
            <a:extLst>
              <a:ext uri="{FF2B5EF4-FFF2-40B4-BE49-F238E27FC236}">
                <a16:creationId xmlns:a16="http://schemas.microsoft.com/office/drawing/2014/main" id="{4D7C5B36-0DDB-7C40-93D8-555E40FB19A8}"/>
              </a:ext>
            </a:extLst>
          </p:cNvPr>
          <p:cNvSpPr/>
          <p:nvPr/>
        </p:nvSpPr>
        <p:spPr>
          <a:xfrm>
            <a:off x="2540615" y="4251645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6" name="Losange 85">
            <a:extLst>
              <a:ext uri="{FF2B5EF4-FFF2-40B4-BE49-F238E27FC236}">
                <a16:creationId xmlns:a16="http://schemas.microsoft.com/office/drawing/2014/main" id="{A99208AF-E3AB-8643-A37C-56D08EB7C415}"/>
              </a:ext>
            </a:extLst>
          </p:cNvPr>
          <p:cNvSpPr/>
          <p:nvPr/>
        </p:nvSpPr>
        <p:spPr>
          <a:xfrm>
            <a:off x="2539249" y="5054474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4D324C6-42ED-4948-BC9E-AC9B3295BE9C}"/>
              </a:ext>
            </a:extLst>
          </p:cNvPr>
          <p:cNvCxnSpPr/>
          <p:nvPr/>
        </p:nvCxnSpPr>
        <p:spPr>
          <a:xfrm>
            <a:off x="2566768" y="2869916"/>
            <a:ext cx="2618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B54577F8-9711-024F-B9FB-66C005508566}"/>
              </a:ext>
            </a:extLst>
          </p:cNvPr>
          <p:cNvCxnSpPr>
            <a:cxnSpLocks/>
          </p:cNvCxnSpPr>
          <p:nvPr/>
        </p:nvCxnSpPr>
        <p:spPr>
          <a:xfrm>
            <a:off x="2583713" y="3397588"/>
            <a:ext cx="55988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25996926-E46F-3F4C-B370-1FC19A4FDE03}"/>
              </a:ext>
            </a:extLst>
          </p:cNvPr>
          <p:cNvCxnSpPr>
            <a:cxnSpLocks/>
          </p:cNvCxnSpPr>
          <p:nvPr/>
        </p:nvCxnSpPr>
        <p:spPr>
          <a:xfrm>
            <a:off x="2583713" y="3780970"/>
            <a:ext cx="215255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C3FD3AD4-F3F4-C74E-ACE1-D37999BB4DE2}"/>
              </a:ext>
            </a:extLst>
          </p:cNvPr>
          <p:cNvCxnSpPr>
            <a:cxnSpLocks/>
          </p:cNvCxnSpPr>
          <p:nvPr/>
        </p:nvCxnSpPr>
        <p:spPr>
          <a:xfrm>
            <a:off x="2583713" y="4189087"/>
            <a:ext cx="48788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DC92144B-6685-5F42-864E-35A3D9E1B4DC}"/>
              </a:ext>
            </a:extLst>
          </p:cNvPr>
          <p:cNvCxnSpPr>
            <a:cxnSpLocks/>
          </p:cNvCxnSpPr>
          <p:nvPr/>
        </p:nvCxnSpPr>
        <p:spPr>
          <a:xfrm>
            <a:off x="2412224" y="4991610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119B58A-2E3F-0E46-BA13-B63CC70BDB0C}"/>
                  </a:ext>
                </a:extLst>
              </p:cNvPr>
              <p:cNvSpPr/>
              <p:nvPr/>
            </p:nvSpPr>
            <p:spPr>
              <a:xfrm>
                <a:off x="2523654" y="2510601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A119B58A-2E3F-0E46-BA13-B63CC70BDB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3654" y="2510601"/>
                <a:ext cx="441339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6034868-46A9-6747-922F-B7961A82B274}"/>
                  </a:ext>
                </a:extLst>
              </p:cNvPr>
              <p:cNvSpPr/>
              <p:nvPr/>
            </p:nvSpPr>
            <p:spPr>
              <a:xfrm>
                <a:off x="2644323" y="3058910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6034868-46A9-6747-922F-B7961A82B2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323" y="3058910"/>
                <a:ext cx="44666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3213372-23D3-B449-A261-BE1429A22443}"/>
                  </a:ext>
                </a:extLst>
              </p:cNvPr>
              <p:cNvSpPr/>
              <p:nvPr/>
            </p:nvSpPr>
            <p:spPr>
              <a:xfrm>
                <a:off x="2721596" y="3517195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D3213372-23D3-B449-A261-BE1429A224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596" y="3517195"/>
                <a:ext cx="446661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C8C9493-A642-C945-A852-F07B2E07A62E}"/>
                  </a:ext>
                </a:extLst>
              </p:cNvPr>
              <p:cNvSpPr/>
              <p:nvPr/>
            </p:nvSpPr>
            <p:spPr>
              <a:xfrm>
                <a:off x="2630559" y="3858630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7C8C9493-A642-C945-A852-F07B2E07A6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559" y="3858630"/>
                <a:ext cx="446661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E3C03B-8CAA-8E43-86A7-5793643FDB11}"/>
                  </a:ext>
                </a:extLst>
              </p:cNvPr>
              <p:cNvSpPr/>
              <p:nvPr/>
            </p:nvSpPr>
            <p:spPr>
              <a:xfrm>
                <a:off x="2218160" y="4612731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BAE3C03B-8CAA-8E43-86A7-5793643FDB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160" y="4612731"/>
                <a:ext cx="44666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7" name="Rectangle 96">
            <a:extLst>
              <a:ext uri="{FF2B5EF4-FFF2-40B4-BE49-F238E27FC236}">
                <a16:creationId xmlns:a16="http://schemas.microsoft.com/office/drawing/2014/main" id="{F06A59E9-3F2B-4F41-AB3C-423FB683F89E}"/>
              </a:ext>
            </a:extLst>
          </p:cNvPr>
          <p:cNvSpPr/>
          <p:nvPr/>
        </p:nvSpPr>
        <p:spPr>
          <a:xfrm>
            <a:off x="576425" y="2053248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EE96E1F-7E5F-D24B-AD79-07CEEF0E759D}"/>
              </a:ext>
            </a:extLst>
          </p:cNvPr>
          <p:cNvSpPr/>
          <p:nvPr/>
        </p:nvSpPr>
        <p:spPr>
          <a:xfrm>
            <a:off x="445954" y="1412673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Fixed-effect</a:t>
            </a:r>
            <a:r>
              <a:rPr lang="fr-FR" sz="2800" dirty="0"/>
              <a:t> model:</a:t>
            </a:r>
          </a:p>
        </p:txBody>
      </p:sp>
    </p:spTree>
    <p:extLst>
      <p:ext uri="{BB962C8B-B14F-4D97-AF65-F5344CB8AC3E}">
        <p14:creationId xmlns:p14="http://schemas.microsoft.com/office/powerpoint/2010/main" val="1298232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29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/>
              <p:nvPr/>
            </p:nvSpPr>
            <p:spPr>
              <a:xfrm>
                <a:off x="1221546" y="2068635"/>
                <a:ext cx="170835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i="1" dirty="0"/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𝓌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fr-FR" sz="2400" i="1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46" y="2068635"/>
                <a:ext cx="1708353" cy="461665"/>
              </a:xfrm>
              <a:prstGeom prst="rect">
                <a:avLst/>
              </a:prstGeom>
              <a:blipFill>
                <a:blip r:embed="rId2"/>
                <a:stretch>
                  <a:fillRect l="-5926" t="-8108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927126-7B97-A540-9D62-8A94CE762EF1}"/>
                  </a:ext>
                </a:extLst>
              </p:cNvPr>
              <p:cNvSpPr/>
              <p:nvPr/>
            </p:nvSpPr>
            <p:spPr>
              <a:xfrm>
                <a:off x="4176772" y="4371476"/>
                <a:ext cx="1709058" cy="6837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𝓌</m:t>
                          </m:r>
                        </m:e>
                        <m:sub>
                          <m:r>
                            <a:rPr lang="fr-FR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Sup>
                            <m:sSubSup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𝒯</m:t>
                              </m:r>
                            </m:e>
                            <m:sup>
                              <m:r>
                                <a:rPr lang="fr-F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C927126-7B97-A540-9D62-8A94CE762E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772" y="4371476"/>
                <a:ext cx="1709058" cy="683713"/>
              </a:xfrm>
              <a:prstGeom prst="rect">
                <a:avLst/>
              </a:prstGeom>
              <a:blipFill>
                <a:blip r:embed="rId3"/>
                <a:stretch>
                  <a:fillRect b="-181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1BA500D-CABF-0D4A-8C39-66F5CD73AED4}"/>
              </a:ext>
            </a:extLst>
          </p:cNvPr>
          <p:cNvSpPr/>
          <p:nvPr/>
        </p:nvSpPr>
        <p:spPr>
          <a:xfrm>
            <a:off x="1278577" y="2726438"/>
            <a:ext cx="99195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The usual statistical method for combining results of multiple studies is to weight studies by the amount of information they contribute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257098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dirty="0" err="1"/>
              <a:t>effect</a:t>
            </a:r>
            <a:r>
              <a:rPr lang="fr-FR" dirty="0"/>
              <a:t>-size?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23314B-E052-7B44-B807-12C70EB88E97}"/>
              </a:ext>
            </a:extLst>
          </p:cNvPr>
          <p:cNvSpPr/>
          <p:nvPr/>
        </p:nvSpPr>
        <p:spPr>
          <a:xfrm>
            <a:off x="501227" y="1665906"/>
            <a:ext cx="9672263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A </a:t>
            </a:r>
            <a:r>
              <a:rPr lang="fr-FR" sz="2800" dirty="0" err="1"/>
              <a:t>metric</a:t>
            </a:r>
            <a:r>
              <a:rPr lang="fr-FR" sz="2800" dirty="0"/>
              <a:t> </a:t>
            </a:r>
            <a:r>
              <a:rPr lang="fr-FR" sz="2800" dirty="0" err="1"/>
              <a:t>quantifying</a:t>
            </a:r>
            <a:r>
              <a:rPr lang="fr-FR" sz="2800" dirty="0"/>
              <a:t> the </a:t>
            </a:r>
            <a:r>
              <a:rPr lang="fr-FR" sz="2800" dirty="0" err="1"/>
              <a:t>relationship</a:t>
            </a:r>
            <a:r>
              <a:rPr lang="fr-FR" sz="2800" dirty="0"/>
              <a:t> </a:t>
            </a:r>
            <a:r>
              <a:rPr lang="fr-FR" sz="2800" dirty="0" err="1"/>
              <a:t>between</a:t>
            </a:r>
            <a:r>
              <a:rPr lang="fr-FR" sz="2800" dirty="0"/>
              <a:t> </a:t>
            </a:r>
            <a:r>
              <a:rPr lang="fr-FR" sz="2800" dirty="0" err="1"/>
              <a:t>two</a:t>
            </a:r>
            <a:r>
              <a:rPr lang="fr-FR" sz="2800" dirty="0"/>
              <a:t> </a:t>
            </a:r>
            <a:r>
              <a:rPr lang="fr-FR" sz="2800" dirty="0" err="1"/>
              <a:t>entities</a:t>
            </a:r>
            <a:r>
              <a:rPr lang="fr-FR" sz="2800" dirty="0"/>
              <a:t>:</a:t>
            </a:r>
          </a:p>
          <a:p>
            <a:r>
              <a:rPr lang="fr-FR" sz="2800" dirty="0"/>
              <a:t> 	- captures the </a:t>
            </a:r>
            <a:r>
              <a:rPr lang="fr-FR" sz="2800" b="1" dirty="0"/>
              <a:t>direction</a:t>
            </a:r>
            <a:r>
              <a:rPr lang="fr-FR" sz="2800" dirty="0"/>
              <a:t> and </a:t>
            </a:r>
            <a:r>
              <a:rPr lang="fr-FR" sz="2800" b="1" dirty="0"/>
              <a:t>magnitude</a:t>
            </a:r>
            <a:r>
              <a:rPr lang="fr-FR" sz="2800" dirty="0"/>
              <a:t> of </a:t>
            </a:r>
            <a:r>
              <a:rPr lang="fr-FR" sz="2800" dirty="0" err="1"/>
              <a:t>this</a:t>
            </a:r>
            <a:r>
              <a:rPr lang="fr-FR" sz="2800" dirty="0"/>
              <a:t> </a:t>
            </a:r>
            <a:r>
              <a:rPr lang="fr-FR" sz="2800" dirty="0" err="1"/>
              <a:t>relationship</a:t>
            </a:r>
            <a:endParaRPr lang="fr-FR" sz="2800" dirty="0"/>
          </a:p>
          <a:p>
            <a:r>
              <a:rPr lang="fr-FR" sz="2800" dirty="0"/>
              <a:t>	- </a:t>
            </a:r>
            <a:r>
              <a:rPr lang="fr-FR" sz="2800" dirty="0" err="1"/>
              <a:t>directly</a:t>
            </a:r>
            <a:r>
              <a:rPr lang="fr-FR" sz="2800" dirty="0"/>
              <a:t> </a:t>
            </a:r>
            <a:r>
              <a:rPr lang="fr-FR" sz="2800" dirty="0" err="1"/>
              <a:t>extracted</a:t>
            </a:r>
            <a:r>
              <a:rPr lang="fr-FR" sz="2800" dirty="0"/>
              <a:t> </a:t>
            </a:r>
            <a:r>
              <a:rPr lang="fr-FR" sz="2800" dirty="0" err="1"/>
              <a:t>from</a:t>
            </a:r>
            <a:r>
              <a:rPr lang="fr-FR" sz="2800" dirty="0"/>
              <a:t> the publication, or </a:t>
            </a:r>
            <a:r>
              <a:rPr lang="fr-FR" sz="2800" dirty="0" err="1"/>
              <a:t>calculated</a:t>
            </a:r>
            <a:endParaRPr lang="fr-FR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41E6E4-F069-1B45-B001-025E4D87C1D0}"/>
              </a:ext>
            </a:extLst>
          </p:cNvPr>
          <p:cNvSpPr/>
          <p:nvPr/>
        </p:nvSpPr>
        <p:spPr>
          <a:xfrm>
            <a:off x="2482427" y="3838596"/>
            <a:ext cx="43092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/>
              <a:t>Difference</a:t>
            </a:r>
            <a:r>
              <a:rPr lang="fr-FR" sz="2800" dirty="0"/>
              <a:t> </a:t>
            </a:r>
            <a:r>
              <a:rPr lang="fr-FR" sz="2800" dirty="0" err="1"/>
              <a:t>with</a:t>
            </a:r>
            <a:r>
              <a:rPr lang="fr-FR" sz="2800" dirty="0"/>
              <a:t> the p-value?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011394-8C3E-BB42-B23D-77A0D3112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050" y="3592285"/>
            <a:ext cx="653063" cy="65306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A0E368-124B-5448-BE80-93C452390D7C}"/>
              </a:ext>
            </a:extLst>
          </p:cNvPr>
          <p:cNvSpPr/>
          <p:nvPr/>
        </p:nvSpPr>
        <p:spPr>
          <a:xfrm>
            <a:off x="3743684" y="4699679"/>
            <a:ext cx="6096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-It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dirty="0" err="1"/>
              <a:t>generate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significant</a:t>
            </a:r>
            <a:r>
              <a:rPr lang="fr-FR" dirty="0"/>
              <a:t> p-values for </a:t>
            </a:r>
            <a:r>
              <a:rPr lang="fr-FR" dirty="0" err="1"/>
              <a:t>effect</a:t>
            </a:r>
            <a:r>
              <a:rPr lang="fr-FR" dirty="0"/>
              <a:t> sizes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little</a:t>
            </a:r>
            <a:r>
              <a:rPr lang="fr-FR" dirty="0"/>
              <a:t> </a:t>
            </a:r>
            <a:r>
              <a:rPr lang="fr-FR" dirty="0" err="1"/>
              <a:t>practical</a:t>
            </a:r>
            <a:r>
              <a:rPr lang="fr-FR" dirty="0"/>
              <a:t> importance and vice versa</a:t>
            </a:r>
          </a:p>
          <a:p>
            <a:endParaRPr lang="fr-FR" sz="1000" dirty="0"/>
          </a:p>
          <a:p>
            <a:r>
              <a:rPr lang="fr-FR" dirty="0"/>
              <a:t>-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enough</a:t>
            </a:r>
            <a:r>
              <a:rPr lang="fr-FR" dirty="0"/>
              <a:t> observations,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tiny</a:t>
            </a:r>
            <a:r>
              <a:rPr lang="fr-FR" dirty="0"/>
              <a:t> </a:t>
            </a:r>
            <a:r>
              <a:rPr lang="fr-FR" dirty="0" err="1"/>
              <a:t>differences</a:t>
            </a:r>
            <a:r>
              <a:rPr lang="fr-FR" dirty="0"/>
              <a:t> in </a:t>
            </a:r>
            <a:r>
              <a:rPr lang="fr-FR" dirty="0" err="1"/>
              <a:t>parameters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</a:t>
            </a:r>
            <a:r>
              <a:rPr lang="fr-FR" dirty="0" err="1"/>
              <a:t>statistically</a:t>
            </a:r>
            <a:r>
              <a:rPr lang="fr-FR" dirty="0"/>
              <a:t> </a:t>
            </a:r>
            <a:r>
              <a:rPr lang="fr-FR" dirty="0" err="1"/>
              <a:t>significant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8337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30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/>
              <p:nvPr/>
            </p:nvSpPr>
            <p:spPr>
              <a:xfrm>
                <a:off x="1221546" y="2068635"/>
                <a:ext cx="340266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i="1" dirty="0" err="1"/>
                  <a:t>Methods</a:t>
                </a:r>
                <a:r>
                  <a:rPr lang="fr-FR" sz="2400" i="1" dirty="0"/>
                  <a:t> to </a:t>
                </a:r>
                <a:r>
                  <a:rPr lang="fr-FR" sz="2400" i="1" dirty="0" err="1"/>
                  <a:t>estimates</a:t>
                </a:r>
                <a:r>
                  <a:rPr lang="fr-FR" sz="24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i="1" dirty="0"/>
                  <a:t>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46" y="2068635"/>
                <a:ext cx="3402663" cy="461665"/>
              </a:xfrm>
              <a:prstGeom prst="rect">
                <a:avLst/>
              </a:prstGeom>
              <a:blipFill>
                <a:blip r:embed="rId2"/>
                <a:stretch>
                  <a:fillRect l="-2985" t="-8108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68F541-2AE7-7B40-9974-D0F1420DF151}"/>
              </a:ext>
            </a:extLst>
          </p:cNvPr>
          <p:cNvSpPr/>
          <p:nvPr/>
        </p:nvSpPr>
        <p:spPr>
          <a:xfrm>
            <a:off x="1351974" y="2965779"/>
            <a:ext cx="10168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/>
              <a:t>DerSimonian</a:t>
            </a:r>
            <a:r>
              <a:rPr lang="fr-FR" sz="2400" i="1" dirty="0"/>
              <a:t>-Laird (DL) </a:t>
            </a:r>
            <a:r>
              <a:rPr lang="fr-FR" i="1" dirty="0"/>
              <a:t>(default </a:t>
            </a:r>
            <a:r>
              <a:rPr lang="fr-FR" i="1" dirty="0" err="1"/>
              <a:t>estimator</a:t>
            </a:r>
            <a:r>
              <a:rPr lang="fr-FR" i="1" dirty="0"/>
              <a:t> in </a:t>
            </a:r>
            <a:r>
              <a:rPr lang="fr-FR" i="1" dirty="0" err="1"/>
              <a:t>Revman</a:t>
            </a:r>
            <a:r>
              <a:rPr lang="fr-FR" i="1" dirty="0"/>
              <a:t>, </a:t>
            </a:r>
            <a:r>
              <a:rPr lang="fr-FR" dirty="0" err="1"/>
              <a:t>omprehensive</a:t>
            </a:r>
            <a:r>
              <a:rPr lang="fr-FR" dirty="0"/>
              <a:t> Meta-</a:t>
            </a:r>
            <a:r>
              <a:rPr lang="fr-FR" dirty="0" err="1"/>
              <a:t>Analysis</a:t>
            </a:r>
            <a:r>
              <a:rPr lang="fr-FR" dirty="0"/>
              <a:t>, </a:t>
            </a:r>
            <a:r>
              <a:rPr lang="fr-FR" dirty="0" err="1"/>
              <a:t>meta</a:t>
            </a:r>
            <a:r>
              <a:rPr lang="fr-FR" dirty="0"/>
              <a:t> package)</a:t>
            </a:r>
            <a:endParaRPr lang="fr-FR" sz="240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3377B-B8DE-A247-9AA6-4F0FF8874FCB}"/>
              </a:ext>
            </a:extLst>
          </p:cNvPr>
          <p:cNvSpPr/>
          <p:nvPr/>
        </p:nvSpPr>
        <p:spPr>
          <a:xfrm>
            <a:off x="1351974" y="3599600"/>
            <a:ext cx="86639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/>
              <a:t>Restricted</a:t>
            </a:r>
            <a:r>
              <a:rPr lang="fr-FR" sz="2400" i="1" dirty="0"/>
              <a:t> Maximum </a:t>
            </a:r>
            <a:r>
              <a:rPr lang="fr-FR" sz="2400" i="1" dirty="0" err="1"/>
              <a:t>Likelihood</a:t>
            </a:r>
            <a:r>
              <a:rPr lang="fr-FR" sz="2400" i="1" dirty="0"/>
              <a:t> (REML) </a:t>
            </a:r>
            <a:r>
              <a:rPr lang="fr-FR" i="1" dirty="0"/>
              <a:t>(default </a:t>
            </a:r>
            <a:r>
              <a:rPr lang="fr-FR" i="1" dirty="0" err="1"/>
              <a:t>estimator</a:t>
            </a:r>
            <a:r>
              <a:rPr lang="fr-FR" i="1" dirty="0"/>
              <a:t> in </a:t>
            </a:r>
            <a:r>
              <a:rPr lang="fr-FR" i="1" dirty="0" err="1"/>
              <a:t>metafor</a:t>
            </a:r>
            <a:r>
              <a:rPr lang="fr-FR" i="1" dirty="0"/>
              <a:t> package)</a:t>
            </a:r>
            <a:endParaRPr lang="fr-FR" sz="24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24343A-D79D-E247-A73B-D618E8122A84}"/>
              </a:ext>
            </a:extLst>
          </p:cNvPr>
          <p:cNvSpPr/>
          <p:nvPr/>
        </p:nvSpPr>
        <p:spPr>
          <a:xfrm>
            <a:off x="1351974" y="4249874"/>
            <a:ext cx="26701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Paule-Mandel (PM)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AAAA35-7ADB-6A43-9CA8-07F49986D972}"/>
              </a:ext>
            </a:extLst>
          </p:cNvPr>
          <p:cNvSpPr/>
          <p:nvPr/>
        </p:nvSpPr>
        <p:spPr>
          <a:xfrm>
            <a:off x="1351974" y="4921052"/>
            <a:ext cx="3962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6137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31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/>
              <p:nvPr/>
            </p:nvSpPr>
            <p:spPr>
              <a:xfrm>
                <a:off x="1221546" y="2068635"/>
                <a:ext cx="72539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i="1" dirty="0" err="1"/>
                  <a:t>Methods</a:t>
                </a:r>
                <a:r>
                  <a:rPr lang="fr-FR" sz="2400" i="1" dirty="0"/>
                  <a:t> to </a:t>
                </a:r>
                <a:r>
                  <a:rPr lang="fr-FR" sz="2400" i="1" dirty="0" err="1"/>
                  <a:t>better</a:t>
                </a:r>
                <a:r>
                  <a:rPr lang="fr-FR" sz="2400" i="1" dirty="0"/>
                  <a:t> </a:t>
                </a:r>
                <a:r>
                  <a:rPr lang="fr-FR" sz="2400" i="1" dirty="0" err="1"/>
                  <a:t>consider</a:t>
                </a:r>
                <a:r>
                  <a:rPr lang="fr-FR" sz="2400" i="1" dirty="0"/>
                  <a:t> the distribution </a:t>
                </a:r>
                <a:r>
                  <a:rPr lang="fr-FR" sz="2400" i="1" dirty="0" err="1"/>
                  <a:t>estimates</a:t>
                </a:r>
                <a:r>
                  <a:rPr lang="fr-FR" sz="2400" i="1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i="1" dirty="0"/>
                  <a:t>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7185806-E243-264F-A85F-B44A0646D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46" y="2068635"/>
                <a:ext cx="7253909" cy="461665"/>
              </a:xfrm>
              <a:prstGeom prst="rect">
                <a:avLst/>
              </a:prstGeom>
              <a:blipFill>
                <a:blip r:embed="rId2"/>
                <a:stretch>
                  <a:fillRect l="-1401" t="-8108" b="-297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7C0EC7-318B-0E4C-B7E3-3DAD5E9CC723}"/>
                  </a:ext>
                </a:extLst>
              </p:cNvPr>
              <p:cNvSpPr/>
              <p:nvPr/>
            </p:nvSpPr>
            <p:spPr>
              <a:xfrm>
                <a:off x="1221546" y="2789071"/>
                <a:ext cx="1023972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400" i="1" dirty="0"/>
                  <a:t>(a correction applicable </a:t>
                </a:r>
                <a:r>
                  <a:rPr lang="fr-FR" sz="2400" i="1" dirty="0" err="1"/>
                  <a:t>after</a:t>
                </a:r>
                <a:r>
                  <a:rPr lang="fr-FR" sz="2400" i="1" dirty="0"/>
                  <a:t> </a:t>
                </a:r>
                <a:r>
                  <a:rPr lang="fr-FR" sz="2400" i="1" dirty="0" err="1"/>
                  <a:t>each</a:t>
                </a:r>
                <a:r>
                  <a:rPr lang="fr-FR" sz="2400" i="1" dirty="0"/>
                  <a:t> of the </a:t>
                </a:r>
                <a:r>
                  <a:rPr lang="fr-FR" sz="2400" i="1" dirty="0" err="1"/>
                  <a:t>previous</a:t>
                </a:r>
                <a:r>
                  <a:rPr lang="fr-FR" sz="2400" i="1" dirty="0"/>
                  <a:t> </a:t>
                </a:r>
                <a:r>
                  <a:rPr lang="fr-FR" sz="2400" i="1" dirty="0" err="1"/>
                  <a:t>mentionned</a:t>
                </a:r>
                <a:r>
                  <a:rPr lang="fr-FR" sz="2400" i="1" dirty="0"/>
                  <a:t> </a:t>
                </a:r>
                <a:r>
                  <a:rPr lang="fr-FR" sz="2400" i="1" dirty="0" err="1"/>
                  <a:t>estimators</a:t>
                </a:r>
                <a:r>
                  <a:rPr lang="fr-FR" sz="2400" i="1" dirty="0"/>
                  <a:t>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i="1" dirty="0"/>
                  <a:t>)  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197C0EC7-318B-0E4C-B7E3-3DAD5E9CC7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546" y="2789071"/>
                <a:ext cx="10239726" cy="461665"/>
              </a:xfrm>
              <a:prstGeom prst="rect">
                <a:avLst/>
              </a:prstGeom>
              <a:blipFill>
                <a:blip r:embed="rId3"/>
                <a:stretch>
                  <a:fillRect l="-993" t="-8108" r="-868" b="-2702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A0197CCB-E1C4-284B-8956-25CF731FBC47}"/>
              </a:ext>
            </a:extLst>
          </p:cNvPr>
          <p:cNvSpPr/>
          <p:nvPr/>
        </p:nvSpPr>
        <p:spPr>
          <a:xfrm>
            <a:off x="1293167" y="3940142"/>
            <a:ext cx="38977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- </a:t>
            </a:r>
            <a:r>
              <a:rPr lang="fr-FR" sz="2400" i="1" dirty="0" err="1"/>
              <a:t>Knapp</a:t>
            </a:r>
            <a:r>
              <a:rPr lang="fr-FR" sz="2400" i="1" dirty="0"/>
              <a:t>-Hartung </a:t>
            </a:r>
            <a:r>
              <a:rPr lang="fr-FR" sz="2400" i="1" dirty="0" err="1"/>
              <a:t>Adjustments</a:t>
            </a:r>
            <a:endParaRPr lang="fr-FR" sz="2400" i="1" dirty="0"/>
          </a:p>
        </p:txBody>
      </p:sp>
    </p:spTree>
    <p:extLst>
      <p:ext uri="{BB962C8B-B14F-4D97-AF65-F5344CB8AC3E}">
        <p14:creationId xmlns:p14="http://schemas.microsoft.com/office/powerpoint/2010/main" val="4273984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49146" y="145526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Three</a:t>
            </a:r>
            <a:r>
              <a:rPr lang="fr-FR" sz="2800" dirty="0"/>
              <a:t> </a:t>
            </a:r>
            <a:r>
              <a:rPr lang="fr-FR" sz="2800" dirty="0" err="1"/>
              <a:t>levels</a:t>
            </a:r>
            <a:r>
              <a:rPr lang="fr-FR" sz="2800" dirty="0"/>
              <a:t> </a:t>
            </a:r>
            <a:r>
              <a:rPr lang="fr-FR" sz="2800" dirty="0" err="1"/>
              <a:t>meta-analysis</a:t>
            </a:r>
            <a:r>
              <a:rPr lang="fr-FR" sz="2800" dirty="0"/>
              <a:t> 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3A2CCF-3A73-D54F-918D-3BFDB25FD6C8}"/>
              </a:ext>
            </a:extLst>
          </p:cNvPr>
          <p:cNvSpPr/>
          <p:nvPr/>
        </p:nvSpPr>
        <p:spPr>
          <a:xfrm>
            <a:off x="926600" y="2232375"/>
            <a:ext cx="11417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Statistical</a:t>
            </a:r>
            <a:r>
              <a:rPr lang="fr-FR" sz="2400" dirty="0"/>
              <a:t> </a:t>
            </a:r>
            <a:r>
              <a:rPr lang="fr-FR" sz="2400" dirty="0" err="1"/>
              <a:t>independence</a:t>
            </a:r>
            <a:r>
              <a:rPr lang="fr-FR" sz="2400" dirty="0"/>
              <a:t> of the </a:t>
            </a:r>
            <a:r>
              <a:rPr lang="fr-FR" sz="2400" dirty="0" err="1"/>
              <a:t>effect</a:t>
            </a:r>
            <a:r>
              <a:rPr lang="fr-FR" sz="2400" dirty="0"/>
              <a:t> sizes </a:t>
            </a:r>
            <a:r>
              <a:rPr lang="fr-FR" sz="2400" dirty="0" err="1"/>
              <a:t>is</a:t>
            </a:r>
            <a:r>
              <a:rPr lang="fr-FR" sz="2400" dirty="0"/>
              <a:t> one of the </a:t>
            </a:r>
            <a:r>
              <a:rPr lang="fr-FR" sz="2400" dirty="0" err="1"/>
              <a:t>core</a:t>
            </a:r>
            <a:r>
              <a:rPr lang="fr-FR" sz="2400" dirty="0"/>
              <a:t> </a:t>
            </a:r>
            <a:r>
              <a:rPr lang="fr-FR" sz="2400" dirty="0" err="1"/>
              <a:t>assumptions</a:t>
            </a:r>
            <a:r>
              <a:rPr lang="fr-FR" sz="2400" dirty="0"/>
              <a:t> </a:t>
            </a:r>
            <a:r>
              <a:rPr lang="fr-FR" sz="2400" dirty="0" err="1"/>
              <a:t>when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pool </a:t>
            </a:r>
            <a:r>
              <a:rPr lang="fr-FR" sz="2400" dirty="0" err="1"/>
              <a:t>effect</a:t>
            </a:r>
            <a:r>
              <a:rPr lang="fr-FR" sz="2400" dirty="0"/>
              <a:t> sizes in a </a:t>
            </a:r>
            <a:r>
              <a:rPr lang="fr-FR" sz="2400" dirty="0" err="1"/>
              <a:t>meta-analysis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BUT:</a:t>
            </a:r>
          </a:p>
          <a:p>
            <a:endParaRPr lang="fr-FR" sz="2400" dirty="0"/>
          </a:p>
          <a:p>
            <a:r>
              <a:rPr lang="fr-FR" sz="2400" dirty="0"/>
              <a:t>	-One </a:t>
            </a:r>
            <a:r>
              <a:rPr lang="fr-FR" sz="2400" dirty="0" err="1"/>
              <a:t>author</a:t>
            </a:r>
            <a:r>
              <a:rPr lang="fr-FR" sz="2400" dirty="0"/>
              <a:t> </a:t>
            </a:r>
            <a:r>
              <a:rPr lang="fr-FR" sz="2400" dirty="0" err="1"/>
              <a:t>could</a:t>
            </a:r>
            <a:r>
              <a:rPr lang="fr-FR" sz="2400" dirty="0"/>
              <a:t> report </a:t>
            </a:r>
            <a:r>
              <a:rPr lang="fr-FR" sz="2400" dirty="0" err="1"/>
              <a:t>several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-sizes (multiples </a:t>
            </a:r>
            <a:r>
              <a:rPr lang="fr-FR" sz="2400" dirty="0" err="1"/>
              <a:t>experiments</a:t>
            </a:r>
            <a:r>
              <a:rPr lang="fr-FR" sz="2400" dirty="0"/>
              <a:t>, control, …)</a:t>
            </a:r>
          </a:p>
          <a:p>
            <a:r>
              <a:rPr lang="fr-FR" sz="2400" dirty="0"/>
              <a:t>	-An </a:t>
            </a:r>
            <a:r>
              <a:rPr lang="fr-FR" sz="2400" dirty="0" err="1"/>
              <a:t>overall</a:t>
            </a:r>
            <a:r>
              <a:rPr lang="fr-FR" sz="2400" dirty="0"/>
              <a:t> structure of the data (</a:t>
            </a:r>
            <a:r>
              <a:rPr lang="fr-FR" sz="2400" dirty="0" err="1"/>
              <a:t>Climate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, country </a:t>
            </a:r>
            <a:r>
              <a:rPr lang="fr-FR" sz="2400" dirty="0" err="1"/>
              <a:t>effect</a:t>
            </a:r>
            <a:r>
              <a:rPr lang="fr-FR" sz="2400" dirty="0"/>
              <a:t>, ….)</a:t>
            </a:r>
          </a:p>
          <a:p>
            <a:endParaRPr lang="fr-FR" sz="2400" dirty="0"/>
          </a:p>
          <a:p>
            <a:r>
              <a:rPr lang="fr-FR" sz="2400" dirty="0"/>
              <a:t>		</a:t>
            </a:r>
            <a:r>
              <a:rPr lang="fr-FR" sz="2400" dirty="0">
                <a:sym typeface="Wingdings" pitchFamily="2" charset="2"/>
              </a:rPr>
              <a:t> </a:t>
            </a:r>
            <a:r>
              <a:rPr lang="fr-FR" sz="2400" dirty="0" err="1">
                <a:sym typeface="Wingdings" pitchFamily="2" charset="2"/>
              </a:rPr>
              <a:t>Nested</a:t>
            </a:r>
            <a:r>
              <a:rPr lang="fr-FR" sz="2400" dirty="0">
                <a:sym typeface="Wingdings" pitchFamily="2" charset="2"/>
              </a:rPr>
              <a:t> </a:t>
            </a:r>
            <a:r>
              <a:rPr lang="fr-FR" sz="2400" dirty="0" err="1">
                <a:sym typeface="Wingdings" pitchFamily="2" charset="2"/>
              </a:rPr>
              <a:t>Three</a:t>
            </a:r>
            <a:r>
              <a:rPr lang="fr-FR" sz="2400" dirty="0">
                <a:sym typeface="Wingdings" pitchFamily="2" charset="2"/>
              </a:rPr>
              <a:t> </a:t>
            </a:r>
            <a:r>
              <a:rPr lang="fr-FR" sz="2400" dirty="0" err="1">
                <a:sym typeface="Wingdings" pitchFamily="2" charset="2"/>
              </a:rPr>
              <a:t>levels</a:t>
            </a:r>
            <a:r>
              <a:rPr lang="fr-FR" sz="2400" dirty="0">
                <a:sym typeface="Wingdings" pitchFamily="2" charset="2"/>
              </a:rPr>
              <a:t> met-analyses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174337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33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D09A8AF-0DE5-4845-9363-4AD90ADF622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B75AC83-6BC2-654B-ABFA-676D6B84606C}"/>
              </a:ext>
            </a:extLst>
          </p:cNvPr>
          <p:cNvSpPr/>
          <p:nvPr/>
        </p:nvSpPr>
        <p:spPr>
          <a:xfrm>
            <a:off x="272612" y="1614922"/>
            <a:ext cx="5883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Random-effect</a:t>
            </a:r>
            <a:r>
              <a:rPr lang="fr-FR" sz="2400" dirty="0"/>
              <a:t> model (2 </a:t>
            </a:r>
            <a:r>
              <a:rPr lang="fr-FR" sz="2400" dirty="0" err="1"/>
              <a:t>levels</a:t>
            </a:r>
            <a:r>
              <a:rPr lang="fr-FR" sz="2400" dirty="0"/>
              <a:t>):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distribution of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-sizes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/>
              <p:nvPr/>
            </p:nvSpPr>
            <p:spPr>
              <a:xfrm>
                <a:off x="1736508" y="3573173"/>
                <a:ext cx="2405851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5FAA67A-29E4-2A48-B7E8-FB5D14AB1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08" y="3573173"/>
                <a:ext cx="2405851" cy="540982"/>
              </a:xfrm>
              <a:prstGeom prst="rect">
                <a:avLst/>
              </a:prstGeom>
              <a:blipFill>
                <a:blip r:embed="rId2"/>
                <a:stretch>
                  <a:fillRect l="-1053" t="-6818" b="-20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368A7-3C2A-9144-B6BA-5C57EC38738E}"/>
                  </a:ext>
                </a:extLst>
              </p:cNvPr>
              <p:cNvSpPr/>
              <p:nvPr/>
            </p:nvSpPr>
            <p:spPr>
              <a:xfrm>
                <a:off x="1736508" y="4397360"/>
                <a:ext cx="222625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47368A7-3C2A-9144-B6BA-5C57EC387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08" y="4397360"/>
                <a:ext cx="2226250" cy="523220"/>
              </a:xfrm>
              <a:prstGeom prst="rect">
                <a:avLst/>
              </a:prstGeom>
              <a:blipFill>
                <a:blip r:embed="rId3"/>
                <a:stretch>
                  <a:fillRect l="-1136" b="-214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70B4B-62B5-5047-9675-413F8E33F878}"/>
                  </a:ext>
                </a:extLst>
              </p:cNvPr>
              <p:cNvSpPr/>
              <p:nvPr/>
            </p:nvSpPr>
            <p:spPr>
              <a:xfrm>
                <a:off x="1736508" y="5203785"/>
                <a:ext cx="2991973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9370B4B-62B5-5047-9675-413F8E33F8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6508" y="5203785"/>
                <a:ext cx="2991973" cy="540982"/>
              </a:xfrm>
              <a:prstGeom prst="rect">
                <a:avLst/>
              </a:prstGeom>
              <a:blipFill>
                <a:blip r:embed="rId4"/>
                <a:stretch>
                  <a:fillRect l="-847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93216FC8-98DF-814B-B39C-E58B77A0B5E4}"/>
              </a:ext>
            </a:extLst>
          </p:cNvPr>
          <p:cNvSpPr/>
          <p:nvPr/>
        </p:nvSpPr>
        <p:spPr>
          <a:xfrm>
            <a:off x="6167446" y="1614922"/>
            <a:ext cx="58832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Random-effect</a:t>
            </a:r>
            <a:r>
              <a:rPr lang="fr-FR" sz="2400" dirty="0"/>
              <a:t> model (3 </a:t>
            </a:r>
            <a:r>
              <a:rPr lang="fr-FR" sz="2400" dirty="0" err="1"/>
              <a:t>levels</a:t>
            </a:r>
            <a:r>
              <a:rPr lang="fr-FR" sz="2400" dirty="0"/>
              <a:t>):</a:t>
            </a:r>
          </a:p>
          <a:p>
            <a:pPr/>
            <a:endParaRPr lang="fr-FR" sz="2400" dirty="0"/>
          </a:p>
          <a:p>
            <a:pPr/>
            <a:r>
              <a:rPr lang="fr-FR" sz="2400" dirty="0"/>
              <a:t>There </a:t>
            </a:r>
            <a:r>
              <a:rPr lang="fr-FR" sz="2400" dirty="0" err="1"/>
              <a:t>is</a:t>
            </a:r>
            <a:r>
              <a:rPr lang="fr-FR" sz="2400" dirty="0"/>
              <a:t> a distribution of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-sizes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D85012-667F-8640-9E27-13C99B9C0D08}"/>
                  </a:ext>
                </a:extLst>
              </p:cNvPr>
              <p:cNvSpPr/>
              <p:nvPr/>
            </p:nvSpPr>
            <p:spPr>
              <a:xfrm>
                <a:off x="7631342" y="3573173"/>
                <a:ext cx="2593659" cy="5856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fr-FR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4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4D85012-667F-8640-9E27-13C99B9C0D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42" y="3573173"/>
                <a:ext cx="2593659" cy="585610"/>
              </a:xfrm>
              <a:prstGeom prst="rect">
                <a:avLst/>
              </a:prstGeom>
              <a:blipFill>
                <a:blip r:embed="rId5"/>
                <a:stretch>
                  <a:fillRect l="-976" t="-4255" b="-148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81BB24B-D5A5-8E4C-B9A6-6F97F92F2F14}"/>
                  </a:ext>
                </a:extLst>
              </p:cNvPr>
              <p:cNvSpPr/>
              <p:nvPr/>
            </p:nvSpPr>
            <p:spPr>
              <a:xfrm>
                <a:off x="7631342" y="4397360"/>
                <a:ext cx="2913939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81BB24B-D5A5-8E4C-B9A6-6F97F92F2F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342" y="4397360"/>
                <a:ext cx="2913939" cy="564706"/>
              </a:xfrm>
              <a:prstGeom prst="rect">
                <a:avLst/>
              </a:prstGeom>
              <a:blipFill>
                <a:blip r:embed="rId6"/>
                <a:stretch>
                  <a:fillRect l="-870" b="-1304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0C7DD9-1B8B-5044-9D40-75887ED2F67F}"/>
                  </a:ext>
                </a:extLst>
              </p:cNvPr>
              <p:cNvSpPr/>
              <p:nvPr/>
            </p:nvSpPr>
            <p:spPr>
              <a:xfrm>
                <a:off x="6961004" y="6129144"/>
                <a:ext cx="4591770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50C7DD9-1B8B-5044-9D40-75887ED2F6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04" y="6129144"/>
                <a:ext cx="4591770" cy="592406"/>
              </a:xfrm>
              <a:prstGeom prst="rect">
                <a:avLst/>
              </a:prstGeom>
              <a:blipFill>
                <a:blip r:embed="rId7"/>
                <a:stretch>
                  <a:fillRect l="-551" t="-4255" b="-12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2EB4D9-1E13-3343-8F9A-C5A4CD1597E5}"/>
                  </a:ext>
                </a:extLst>
              </p:cNvPr>
              <p:cNvSpPr/>
              <p:nvPr/>
            </p:nvSpPr>
            <p:spPr>
              <a:xfrm>
                <a:off x="7675409" y="5176186"/>
                <a:ext cx="2579681" cy="5647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fr-FR" sz="2800" b="0" i="1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(3)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8C2EB4D9-1E13-3343-8F9A-C5A4CD1597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409" y="5176186"/>
                <a:ext cx="2579681" cy="564706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91641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75AC83-6BC2-654B-ABFA-676D6B84606C}"/>
              </a:ext>
            </a:extLst>
          </p:cNvPr>
          <p:cNvSpPr/>
          <p:nvPr/>
        </p:nvSpPr>
        <p:spPr>
          <a:xfrm>
            <a:off x="730620" y="1700430"/>
            <a:ext cx="58832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400" dirty="0" err="1"/>
              <a:t>Random-effect</a:t>
            </a:r>
            <a:r>
              <a:rPr lang="fr-FR" sz="2400" dirty="0"/>
              <a:t> model (</a:t>
            </a:r>
            <a:r>
              <a:rPr lang="fr-FR" sz="2400" dirty="0" err="1"/>
              <a:t>three</a:t>
            </a:r>
            <a:r>
              <a:rPr lang="fr-FR" sz="2400" dirty="0"/>
              <a:t> </a:t>
            </a:r>
            <a:r>
              <a:rPr lang="fr-FR" sz="2400" dirty="0" err="1"/>
              <a:t>levels</a:t>
            </a:r>
            <a:r>
              <a:rPr lang="fr-FR" sz="2400" dirty="0"/>
              <a:t>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99809B-A63E-2546-80B4-1B2B2C2FF853}"/>
                  </a:ext>
                </a:extLst>
              </p:cNvPr>
              <p:cNvSpPr/>
              <p:nvPr/>
            </p:nvSpPr>
            <p:spPr>
              <a:xfrm>
                <a:off x="1012573" y="4016889"/>
                <a:ext cx="2963760" cy="606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99809B-A63E-2546-80B4-1B2B2C2FF8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3" y="4016889"/>
                <a:ext cx="2963760" cy="606063"/>
              </a:xfrm>
              <a:prstGeom prst="rect">
                <a:avLst/>
              </a:prstGeom>
              <a:blipFill>
                <a:blip r:embed="rId2"/>
                <a:stretch>
                  <a:fillRect l="-427" r="-427" b="-122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0F2A9-3B6D-A643-875D-C92681F78C85}"/>
                  </a:ext>
                </a:extLst>
              </p:cNvPr>
              <p:cNvSpPr/>
              <p:nvPr/>
            </p:nvSpPr>
            <p:spPr>
              <a:xfrm>
                <a:off x="5064066" y="4016889"/>
                <a:ext cx="4622356" cy="532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is</a:t>
                </a:r>
                <a:r>
                  <a:rPr lang="fr-FR" sz="2400" dirty="0">
                    <a:effectLst/>
                    <a:latin typeface="Arial" panose="020B0604020202020204" pitchFamily="34" charset="0"/>
                  </a:rPr>
                  <a:t> the </a:t>
                </a:r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within</a:t>
                </a:r>
                <a:r>
                  <a:rPr lang="fr-FR" sz="2400" dirty="0">
                    <a:effectLst/>
                    <a:latin typeface="Arial" panose="020B0604020202020204" pitchFamily="34" charset="0"/>
                  </a:rPr>
                  <a:t> cluster </a:t>
                </a:r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variability</a:t>
                </a:r>
                <a:endParaRPr lang="fr-FR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9C0F2A9-3B6D-A643-875D-C92681F78C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066" y="4016889"/>
                <a:ext cx="4622356" cy="532710"/>
              </a:xfrm>
              <a:prstGeom prst="rect">
                <a:avLst/>
              </a:prstGeom>
              <a:blipFill>
                <a:blip r:embed="rId3"/>
                <a:stretch>
                  <a:fillRect l="-274" t="-4651" r="-822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3E3F95-7932-F34E-A914-A15925A9B2DB}"/>
                  </a:ext>
                </a:extLst>
              </p:cNvPr>
              <p:cNvSpPr/>
              <p:nvPr/>
            </p:nvSpPr>
            <p:spPr>
              <a:xfrm>
                <a:off x="1598039" y="5344228"/>
                <a:ext cx="2467727" cy="5887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d>
                        <m:d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</m:t>
                          </m:r>
                          <m:sSub>
                            <m:sSubPr>
                              <m:ctrlP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fr-FR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3E3F95-7932-F34E-A914-A15925A9B2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039" y="5344228"/>
                <a:ext cx="2467727" cy="588751"/>
              </a:xfrm>
              <a:prstGeom prst="rect">
                <a:avLst/>
              </a:prstGeom>
              <a:blipFill>
                <a:blip r:embed="rId4"/>
                <a:stretch>
                  <a:fillRect b="-1063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9966183-2704-E541-8B9F-6384A6CA01F0}"/>
              </a:ext>
            </a:extLst>
          </p:cNvPr>
          <p:cNvSpPr/>
          <p:nvPr/>
        </p:nvSpPr>
        <p:spPr>
          <a:xfrm>
            <a:off x="5119049" y="3297885"/>
            <a:ext cx="56298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err="1"/>
              <a:t>is</a:t>
            </a:r>
            <a:r>
              <a:rPr lang="fr-FR" sz="2400" dirty="0"/>
              <a:t> the </a:t>
            </a:r>
            <a:r>
              <a:rPr lang="fr-FR" sz="2400" dirty="0" err="1"/>
              <a:t>overall</a:t>
            </a:r>
            <a:r>
              <a:rPr lang="fr-FR" sz="2400" dirty="0"/>
              <a:t> </a:t>
            </a:r>
            <a:r>
              <a:rPr lang="fr-FR" sz="2400" dirty="0" err="1"/>
              <a:t>mean</a:t>
            </a:r>
            <a:r>
              <a:rPr lang="fr-FR" sz="2400" dirty="0"/>
              <a:t> (or </a:t>
            </a:r>
            <a:r>
              <a:rPr lang="fr-FR" sz="2400" dirty="0" err="1"/>
              <a:t>meta-analytic</a:t>
            </a:r>
            <a:r>
              <a:rPr lang="fr-FR" sz="2400" dirty="0"/>
              <a:t> </a:t>
            </a:r>
            <a:r>
              <a:rPr lang="fr-FR" sz="2400" dirty="0" err="1"/>
              <a:t>mean</a:t>
            </a:r>
            <a:r>
              <a:rPr lang="fr-FR" sz="24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6D6264-5037-0341-A7C3-9554678779B3}"/>
                  </a:ext>
                </a:extLst>
              </p:cNvPr>
              <p:cNvSpPr/>
              <p:nvPr/>
            </p:nvSpPr>
            <p:spPr>
              <a:xfrm>
                <a:off x="3389620" y="3219070"/>
                <a:ext cx="51308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F6D6264-5037-0341-A7C3-9554678779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9620" y="3219070"/>
                <a:ext cx="513089" cy="584775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066FB6-6415-F440-BD92-9636E5EF5786}"/>
                  </a:ext>
                </a:extLst>
              </p:cNvPr>
              <p:cNvSpPr/>
              <p:nvPr/>
            </p:nvSpPr>
            <p:spPr>
              <a:xfrm>
                <a:off x="5119049" y="5417626"/>
                <a:ext cx="6096000" cy="49141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400" dirty="0">
                    <a:effectLst/>
                    <a:latin typeface="Arial" panose="020B0604020202020204" pitchFamily="34" charset="0"/>
                  </a:rPr>
                  <a:t> is the </a:t>
                </a:r>
                <a:r>
                  <a:rPr lang="fr-FR" sz="2400" dirty="0" err="1">
                    <a:latin typeface="Arial" panose="020B0604020202020204" pitchFamily="34" charset="0"/>
                  </a:rPr>
                  <a:t>within</a:t>
                </a:r>
                <a:r>
                  <a:rPr lang="fr-FR" sz="2400" dirty="0">
                    <a:latin typeface="Arial" panose="020B0604020202020204" pitchFamily="34" charset="0"/>
                  </a:rPr>
                  <a:t> </a:t>
                </a:r>
                <a:r>
                  <a:rPr lang="fr-FR" sz="2400" dirty="0" err="1">
                    <a:latin typeface="Arial" panose="020B0604020202020204" pitchFamily="34" charset="0"/>
                  </a:rPr>
                  <a:t>study</a:t>
                </a:r>
                <a:r>
                  <a:rPr lang="fr-FR" sz="2400" dirty="0">
                    <a:latin typeface="Arial" panose="020B0604020202020204" pitchFamily="34" charset="0"/>
                  </a:rPr>
                  <a:t> in cluster variance </a:t>
                </a:r>
                <a:endParaRPr lang="fr-FR" sz="24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066FB6-6415-F440-BD92-9636E5EF57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9049" y="5417626"/>
                <a:ext cx="6096000" cy="491417"/>
              </a:xfrm>
              <a:prstGeom prst="rect">
                <a:avLst/>
              </a:prstGeom>
              <a:blipFill>
                <a:blip r:embed="rId6"/>
                <a:stretch>
                  <a:fillRect t="-10256" b="-179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8D233A-27D1-5F4D-AE01-8C8134E28AE9}"/>
                  </a:ext>
                </a:extLst>
              </p:cNvPr>
              <p:cNvSpPr/>
              <p:nvPr/>
            </p:nvSpPr>
            <p:spPr>
              <a:xfrm>
                <a:off x="1012573" y="4701869"/>
                <a:ext cx="2805063" cy="6060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  <m:r>
                            <a:rPr lang="fr-FR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fr-FR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fr-FR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(0, </m:t>
                      </m:r>
                      <m:sSubSup>
                        <m:sSubSupPr>
                          <m:ctrlP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𝒯</m:t>
                          </m:r>
                        </m:e>
                        <m:sub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</m:t>
                          </m:r>
                        </m:sub>
                        <m:sup>
                          <m:r>
                            <a:rPr lang="fr-FR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fr-F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8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98D233A-27D1-5F4D-AE01-8C8134E28A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73" y="4701869"/>
                <a:ext cx="2805063" cy="606063"/>
              </a:xfrm>
              <a:prstGeom prst="rect">
                <a:avLst/>
              </a:prstGeom>
              <a:blipFill>
                <a:blip r:embed="rId7"/>
                <a:stretch>
                  <a:fillRect l="-450" r="-450" b="-1224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3E5E12-BD1F-484F-AE36-718085487BD7}"/>
                  </a:ext>
                </a:extLst>
              </p:cNvPr>
              <p:cNvSpPr/>
              <p:nvPr/>
            </p:nvSpPr>
            <p:spPr>
              <a:xfrm>
                <a:off x="5064066" y="4701468"/>
                <a:ext cx="4999061" cy="5327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is</a:t>
                </a:r>
                <a:r>
                  <a:rPr lang="fr-FR" sz="2400" dirty="0">
                    <a:effectLst/>
                    <a:latin typeface="Arial" panose="020B0604020202020204" pitchFamily="34" charset="0"/>
                  </a:rPr>
                  <a:t> the </a:t>
                </a:r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between</a:t>
                </a:r>
                <a:r>
                  <a:rPr lang="fr-FR" sz="2400" dirty="0">
                    <a:effectLst/>
                    <a:latin typeface="Arial" panose="020B0604020202020204" pitchFamily="34" charset="0"/>
                  </a:rPr>
                  <a:t> cluster </a:t>
                </a:r>
                <a:r>
                  <a:rPr lang="fr-FR" sz="2400" dirty="0" err="1">
                    <a:effectLst/>
                    <a:latin typeface="Arial" panose="020B0604020202020204" pitchFamily="34" charset="0"/>
                  </a:rPr>
                  <a:t>variability</a:t>
                </a:r>
                <a:endParaRPr lang="fr-FR" sz="2400" dirty="0"/>
              </a:p>
            </p:txBody>
          </p:sp>
        </mc:Choice>
        <mc:Fallback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A3E5E12-BD1F-484F-AE36-718085487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066" y="4701468"/>
                <a:ext cx="4999061" cy="532710"/>
              </a:xfrm>
              <a:prstGeom prst="rect">
                <a:avLst/>
              </a:prstGeom>
              <a:blipFill>
                <a:blip r:embed="rId8"/>
                <a:stretch>
                  <a:fillRect l="-254" t="-4651" r="-1015" b="-116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E78CB0-AC67-3F43-9427-7F2BDDBACA20}"/>
                  </a:ext>
                </a:extLst>
              </p:cNvPr>
              <p:cNvSpPr/>
              <p:nvPr/>
            </p:nvSpPr>
            <p:spPr>
              <a:xfrm>
                <a:off x="2194131" y="2336851"/>
                <a:ext cx="4591770" cy="5924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(2)</m:t>
                        </m:r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  <m:r>
                          <a:rPr lang="fr-FR" sz="2800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E78CB0-AC67-3F43-9427-7F2BDDBACA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131" y="2336851"/>
                <a:ext cx="4591770" cy="592406"/>
              </a:xfrm>
              <a:prstGeom prst="rect">
                <a:avLst/>
              </a:prstGeom>
              <a:blipFill>
                <a:blip r:embed="rId9"/>
                <a:stretch>
                  <a:fillRect l="-552" t="-4167" b="-125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62052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35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9EBAEEE-4A2D-6E47-9C76-739F6B5F4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6114233" y="2714171"/>
            <a:ext cx="5506958" cy="31350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BE81B9-DC64-2547-84EA-09EB9C295586}"/>
              </a:ext>
            </a:extLst>
          </p:cNvPr>
          <p:cNvSpPr/>
          <p:nvPr/>
        </p:nvSpPr>
        <p:spPr>
          <a:xfrm>
            <a:off x="6060005" y="2336322"/>
            <a:ext cx="5611527" cy="311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281493A3-FAFD-A643-A369-4A7F5CC4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5" y="4619362"/>
            <a:ext cx="991891" cy="813662"/>
          </a:xfrm>
          <a:prstGeom prst="rect">
            <a:avLst/>
          </a:pr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B93A9B7B-C5E1-8743-83D5-08D2E27A6348}"/>
              </a:ext>
            </a:extLst>
          </p:cNvPr>
          <p:cNvSpPr/>
          <p:nvPr/>
        </p:nvSpPr>
        <p:spPr>
          <a:xfrm>
            <a:off x="8579709" y="512314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0593C16-329E-4F40-8F70-FA218F396689}"/>
              </a:ext>
            </a:extLst>
          </p:cNvPr>
          <p:cNvCxnSpPr/>
          <p:nvPr/>
        </p:nvCxnSpPr>
        <p:spPr>
          <a:xfrm flipV="1">
            <a:off x="8694807" y="2464231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osange 44">
            <a:extLst>
              <a:ext uri="{FF2B5EF4-FFF2-40B4-BE49-F238E27FC236}">
                <a16:creationId xmlns:a16="http://schemas.microsoft.com/office/drawing/2014/main" id="{1A81E1CF-DA6D-6346-A56A-07F8B8FD8462}"/>
              </a:ext>
            </a:extLst>
          </p:cNvPr>
          <p:cNvSpPr/>
          <p:nvPr/>
        </p:nvSpPr>
        <p:spPr>
          <a:xfrm>
            <a:off x="8467942" y="5110637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53C2873B-0F0D-C84D-9DE4-B6A1043D8281}"/>
              </a:ext>
            </a:extLst>
          </p:cNvPr>
          <p:cNvCxnSpPr/>
          <p:nvPr/>
        </p:nvCxnSpPr>
        <p:spPr>
          <a:xfrm>
            <a:off x="7551504" y="3427374"/>
            <a:ext cx="261850" cy="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F9971C29-7995-A841-969C-AE350C6E5F7B}"/>
              </a:ext>
            </a:extLst>
          </p:cNvPr>
          <p:cNvCxnSpPr>
            <a:cxnSpLocks/>
          </p:cNvCxnSpPr>
          <p:nvPr/>
        </p:nvCxnSpPr>
        <p:spPr>
          <a:xfrm>
            <a:off x="8466564" y="5228437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114233" y="1413160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 (3 </a:t>
            </a:r>
            <a:r>
              <a:rPr lang="fr-FR" sz="2800" dirty="0" err="1"/>
              <a:t>levels</a:t>
            </a:r>
            <a:r>
              <a:rPr lang="fr-FR" sz="2800" dirty="0"/>
              <a:t>):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5FF0-C28D-AC4D-996E-5E9EFD1CD463}"/>
              </a:ext>
            </a:extLst>
          </p:cNvPr>
          <p:cNvSpPr/>
          <p:nvPr/>
        </p:nvSpPr>
        <p:spPr>
          <a:xfrm>
            <a:off x="6687519" y="2074527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D2D63797-B089-CE49-AF17-AF547826A9CF}"/>
              </a:ext>
            </a:extLst>
          </p:cNvPr>
          <p:cNvCxnSpPr/>
          <p:nvPr/>
        </p:nvCxnSpPr>
        <p:spPr>
          <a:xfrm flipV="1">
            <a:off x="8480742" y="4478348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9661BA3-9E81-A549-9125-58E7AAFF632E}"/>
              </a:ext>
            </a:extLst>
          </p:cNvPr>
          <p:cNvCxnSpPr/>
          <p:nvPr/>
        </p:nvCxnSpPr>
        <p:spPr>
          <a:xfrm>
            <a:off x="114394" y="2288483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C2EE7678-054B-F342-8D0E-F6757359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240782" y="2672409"/>
            <a:ext cx="5506958" cy="3135086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C75300C-6EB3-964C-B225-B3DC812074FF}"/>
              </a:ext>
            </a:extLst>
          </p:cNvPr>
          <p:cNvSpPr/>
          <p:nvPr/>
        </p:nvSpPr>
        <p:spPr>
          <a:xfrm>
            <a:off x="466664" y="2294560"/>
            <a:ext cx="5331417" cy="306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9A815402-5A2A-414A-9D34-3A78AC27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08" y="2783076"/>
            <a:ext cx="2119086" cy="813662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46DA1BC1-55B9-B74D-9F51-4361D001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42" y="3570864"/>
            <a:ext cx="2334101" cy="813662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A5A69801-03CE-4140-9DFF-5F50CF2A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64" y="4412500"/>
            <a:ext cx="991891" cy="813662"/>
          </a:xfrm>
          <a:prstGeom prst="rect">
            <a:avLst/>
          </a:prstGeom>
        </p:spPr>
      </p:pic>
      <p:sp>
        <p:nvSpPr>
          <p:cNvPr id="103" name="Ellipse 102">
            <a:extLst>
              <a:ext uri="{FF2B5EF4-FFF2-40B4-BE49-F238E27FC236}">
                <a16:creationId xmlns:a16="http://schemas.microsoft.com/office/drawing/2014/main" id="{401559A0-C832-2C4C-BA4B-16CAB9EF183E}"/>
              </a:ext>
            </a:extLst>
          </p:cNvPr>
          <p:cNvSpPr/>
          <p:nvPr/>
        </p:nvSpPr>
        <p:spPr>
          <a:xfrm>
            <a:off x="2501130" y="3279892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E466286-9AF1-D346-B6EE-110BFD3FB2BF}"/>
              </a:ext>
            </a:extLst>
          </p:cNvPr>
          <p:cNvSpPr/>
          <p:nvPr/>
        </p:nvSpPr>
        <p:spPr>
          <a:xfrm>
            <a:off x="2085747" y="4052059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A71AB8EA-5EFB-7840-9DD5-D1649756E53D}"/>
              </a:ext>
            </a:extLst>
          </p:cNvPr>
          <p:cNvSpPr/>
          <p:nvPr/>
        </p:nvSpPr>
        <p:spPr>
          <a:xfrm>
            <a:off x="2706258" y="4916282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476E0101-5079-E549-BA0F-62B7E2491B48}"/>
              </a:ext>
            </a:extLst>
          </p:cNvPr>
          <p:cNvCxnSpPr/>
          <p:nvPr/>
        </p:nvCxnSpPr>
        <p:spPr>
          <a:xfrm flipV="1">
            <a:off x="2821356" y="2422469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osange 106">
            <a:extLst>
              <a:ext uri="{FF2B5EF4-FFF2-40B4-BE49-F238E27FC236}">
                <a16:creationId xmlns:a16="http://schemas.microsoft.com/office/drawing/2014/main" id="{A849F222-6ED7-EA43-B888-F3BCB7F3ECB4}"/>
              </a:ext>
            </a:extLst>
          </p:cNvPr>
          <p:cNvSpPr/>
          <p:nvPr/>
        </p:nvSpPr>
        <p:spPr>
          <a:xfrm>
            <a:off x="2273959" y="3268652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Losange 107">
            <a:extLst>
              <a:ext uri="{FF2B5EF4-FFF2-40B4-BE49-F238E27FC236}">
                <a16:creationId xmlns:a16="http://schemas.microsoft.com/office/drawing/2014/main" id="{61DBD1ED-1A27-E94D-9730-EB3E5F7FE16A}"/>
              </a:ext>
            </a:extLst>
          </p:cNvPr>
          <p:cNvSpPr/>
          <p:nvPr/>
        </p:nvSpPr>
        <p:spPr>
          <a:xfrm>
            <a:off x="2380950" y="4060745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Losange 108">
            <a:extLst>
              <a:ext uri="{FF2B5EF4-FFF2-40B4-BE49-F238E27FC236}">
                <a16:creationId xmlns:a16="http://schemas.microsoft.com/office/drawing/2014/main" id="{6716CEBD-F812-5748-810E-49D01775B1B4}"/>
              </a:ext>
            </a:extLst>
          </p:cNvPr>
          <p:cNvSpPr/>
          <p:nvPr/>
        </p:nvSpPr>
        <p:spPr>
          <a:xfrm>
            <a:off x="2594491" y="4903775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2DF159B3-73A0-184F-8FE9-7C5B334BAE0C}"/>
              </a:ext>
            </a:extLst>
          </p:cNvPr>
          <p:cNvCxnSpPr/>
          <p:nvPr/>
        </p:nvCxnSpPr>
        <p:spPr>
          <a:xfrm>
            <a:off x="2295744" y="3231669"/>
            <a:ext cx="2618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5120814C-9E18-F845-B2B7-548FB1F61E92}"/>
              </a:ext>
            </a:extLst>
          </p:cNvPr>
          <p:cNvCxnSpPr>
            <a:cxnSpLocks/>
          </p:cNvCxnSpPr>
          <p:nvPr/>
        </p:nvCxnSpPr>
        <p:spPr>
          <a:xfrm>
            <a:off x="2130264" y="4015988"/>
            <a:ext cx="28480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89E13061-3106-6945-BB8D-7623941A1286}"/>
              </a:ext>
            </a:extLst>
          </p:cNvPr>
          <p:cNvCxnSpPr>
            <a:cxnSpLocks/>
          </p:cNvCxnSpPr>
          <p:nvPr/>
        </p:nvCxnSpPr>
        <p:spPr>
          <a:xfrm>
            <a:off x="2593113" y="5021575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6044D69-1001-4447-8BB0-4C807D922089}"/>
                  </a:ext>
                </a:extLst>
              </p:cNvPr>
              <p:cNvSpPr/>
              <p:nvPr/>
            </p:nvSpPr>
            <p:spPr>
              <a:xfrm>
                <a:off x="2273959" y="2894221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6044D69-1001-4447-8BB0-4C807D922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59" y="2894221"/>
                <a:ext cx="441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ADD5187-45D5-4742-A7EA-BE0AB855F634}"/>
                  </a:ext>
                </a:extLst>
              </p:cNvPr>
              <p:cNvSpPr/>
              <p:nvPr/>
            </p:nvSpPr>
            <p:spPr>
              <a:xfrm>
                <a:off x="2077334" y="3631571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ADD5187-45D5-4742-A7EA-BE0AB855F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34" y="3631571"/>
                <a:ext cx="4466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FCE06B-DA5C-2B4C-89F3-F8DC6F71B6A4}"/>
                  </a:ext>
                </a:extLst>
              </p:cNvPr>
              <p:cNvSpPr/>
              <p:nvPr/>
            </p:nvSpPr>
            <p:spPr>
              <a:xfrm>
                <a:off x="2506871" y="4925933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FCE06B-DA5C-2B4C-89F3-F8DC6F71B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871" y="4925933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DE5397C4-7FC3-D147-9E61-D676656FF594}"/>
              </a:ext>
            </a:extLst>
          </p:cNvPr>
          <p:cNvSpPr/>
          <p:nvPr/>
        </p:nvSpPr>
        <p:spPr>
          <a:xfrm>
            <a:off x="814068" y="2032765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22A197F9-6B53-014A-B54D-6F8892155C19}"/>
              </a:ext>
            </a:extLst>
          </p:cNvPr>
          <p:cNvCxnSpPr/>
          <p:nvPr/>
        </p:nvCxnSpPr>
        <p:spPr>
          <a:xfrm flipV="1">
            <a:off x="2323398" y="2630647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B39DB61D-AAA0-DD42-98BF-82F9C59791F5}"/>
              </a:ext>
            </a:extLst>
          </p:cNvPr>
          <p:cNvCxnSpPr>
            <a:cxnSpLocks/>
          </p:cNvCxnSpPr>
          <p:nvPr/>
        </p:nvCxnSpPr>
        <p:spPr>
          <a:xfrm>
            <a:off x="2327360" y="2783076"/>
            <a:ext cx="49399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586F742-1EEA-1448-96CA-3644E3BC5CE5}"/>
                  </a:ext>
                </a:extLst>
              </p:cNvPr>
              <p:cNvSpPr/>
              <p:nvPr/>
            </p:nvSpPr>
            <p:spPr>
              <a:xfrm>
                <a:off x="2351091" y="24172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586F742-1EEA-1448-96CA-3644E3BC5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91" y="2417270"/>
                <a:ext cx="486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8A6820D0-0A07-9445-A77E-271629D6E904}"/>
              </a:ext>
            </a:extLst>
          </p:cNvPr>
          <p:cNvCxnSpPr/>
          <p:nvPr/>
        </p:nvCxnSpPr>
        <p:spPr>
          <a:xfrm flipV="1">
            <a:off x="2419671" y="3424107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11F0790D-E25D-A84B-85DE-D2D094D97BDE}"/>
              </a:ext>
            </a:extLst>
          </p:cNvPr>
          <p:cNvCxnSpPr>
            <a:cxnSpLocks/>
          </p:cNvCxnSpPr>
          <p:nvPr/>
        </p:nvCxnSpPr>
        <p:spPr>
          <a:xfrm>
            <a:off x="2419671" y="3670514"/>
            <a:ext cx="40063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2E2B14E-1B90-6B47-9B0F-0B6C092EA216}"/>
                  </a:ext>
                </a:extLst>
              </p:cNvPr>
              <p:cNvSpPr/>
              <p:nvPr/>
            </p:nvSpPr>
            <p:spPr>
              <a:xfrm>
                <a:off x="2467143" y="3330869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2E2B14E-1B90-6B47-9B0F-0B6C092EA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43" y="3330869"/>
                <a:ext cx="49212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C5AB9822-E521-2648-AB9A-5FC64FCE3D86}"/>
              </a:ext>
            </a:extLst>
          </p:cNvPr>
          <p:cNvCxnSpPr/>
          <p:nvPr/>
        </p:nvCxnSpPr>
        <p:spPr>
          <a:xfrm flipV="1">
            <a:off x="2607291" y="4271486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>
            <a:extLst>
              <a:ext uri="{FF2B5EF4-FFF2-40B4-BE49-F238E27FC236}">
                <a16:creationId xmlns:a16="http://schemas.microsoft.com/office/drawing/2014/main" id="{1D3FC3C2-0DEE-9643-8D5D-F99150D162C3}"/>
              </a:ext>
            </a:extLst>
          </p:cNvPr>
          <p:cNvCxnSpPr>
            <a:cxnSpLocks/>
          </p:cNvCxnSpPr>
          <p:nvPr/>
        </p:nvCxnSpPr>
        <p:spPr>
          <a:xfrm>
            <a:off x="2593630" y="4421786"/>
            <a:ext cx="22667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67712B9-FA3A-424D-AA26-A9446C114E10}"/>
                  </a:ext>
                </a:extLst>
              </p:cNvPr>
              <p:cNvSpPr/>
              <p:nvPr/>
            </p:nvSpPr>
            <p:spPr>
              <a:xfrm>
                <a:off x="2180608" y="4125861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67712B9-FA3A-424D-AA26-A9446C114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08" y="4125861"/>
                <a:ext cx="49212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 (3 </a:t>
            </a:r>
            <a:r>
              <a:rPr lang="fr-FR" sz="2800" dirty="0" err="1"/>
              <a:t>levels</a:t>
            </a:r>
            <a:r>
              <a:rPr lang="fr-FR" sz="2800" dirty="0"/>
              <a:t>):</a:t>
            </a:r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140B1A3B-6554-2E47-82AE-5090436E5582}"/>
              </a:ext>
            </a:extLst>
          </p:cNvPr>
          <p:cNvSpPr/>
          <p:nvPr/>
        </p:nvSpPr>
        <p:spPr>
          <a:xfrm>
            <a:off x="3521995" y="2527193"/>
            <a:ext cx="466706" cy="1745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5967A0-4CA2-AE4B-A5A1-8FCE949C16EC}"/>
              </a:ext>
            </a:extLst>
          </p:cNvPr>
          <p:cNvSpPr/>
          <p:nvPr/>
        </p:nvSpPr>
        <p:spPr>
          <a:xfrm>
            <a:off x="4053854" y="3090821"/>
            <a:ext cx="1769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/>
              <a:t>Same</a:t>
            </a:r>
            <a:r>
              <a:rPr lang="fr-FR" sz="2400" i="1" dirty="0"/>
              <a:t> cluster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29CD3BA8-75B1-D847-B3CB-F3B091537058}"/>
              </a:ext>
            </a:extLst>
          </p:cNvPr>
          <p:cNvCxnSpPr>
            <a:cxnSpLocks/>
            <a:stCxn id="39" idx="2"/>
          </p:cNvCxnSpPr>
          <p:nvPr/>
        </p:nvCxnSpPr>
        <p:spPr>
          <a:xfrm flipH="1" flipV="1">
            <a:off x="8120179" y="2459033"/>
            <a:ext cx="1440" cy="95089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 8">
            <a:extLst>
              <a:ext uri="{FF2B5EF4-FFF2-40B4-BE49-F238E27FC236}">
                <a16:creationId xmlns:a16="http://schemas.microsoft.com/office/drawing/2014/main" id="{42816A10-6D05-5546-B9E9-F1E30F7E3C43}"/>
              </a:ext>
            </a:extLst>
          </p:cNvPr>
          <p:cNvSpPr/>
          <p:nvPr/>
        </p:nvSpPr>
        <p:spPr>
          <a:xfrm>
            <a:off x="7238170" y="2974668"/>
            <a:ext cx="1130964" cy="373416"/>
          </a:xfrm>
          <a:custGeom>
            <a:avLst/>
            <a:gdLst>
              <a:gd name="connsiteX0" fmla="*/ 0 w 657225"/>
              <a:gd name="connsiteY0" fmla="*/ 360716 h 373416"/>
              <a:gd name="connsiteX1" fmla="*/ 120650 w 657225"/>
              <a:gd name="connsiteY1" fmla="*/ 325791 h 373416"/>
              <a:gd name="connsiteX2" fmla="*/ 174625 w 657225"/>
              <a:gd name="connsiteY2" fmla="*/ 290866 h 373416"/>
              <a:gd name="connsiteX3" fmla="*/ 209550 w 657225"/>
              <a:gd name="connsiteY3" fmla="*/ 246416 h 373416"/>
              <a:gd name="connsiteX4" fmla="*/ 241300 w 657225"/>
              <a:gd name="connsiteY4" fmla="*/ 160691 h 373416"/>
              <a:gd name="connsiteX5" fmla="*/ 260350 w 657225"/>
              <a:gd name="connsiteY5" fmla="*/ 106716 h 373416"/>
              <a:gd name="connsiteX6" fmla="*/ 266700 w 657225"/>
              <a:gd name="connsiteY6" fmla="*/ 65441 h 373416"/>
              <a:gd name="connsiteX7" fmla="*/ 301625 w 657225"/>
              <a:gd name="connsiteY7" fmla="*/ 5116 h 373416"/>
              <a:gd name="connsiteX8" fmla="*/ 314325 w 657225"/>
              <a:gd name="connsiteY8" fmla="*/ 5116 h 373416"/>
              <a:gd name="connsiteX9" fmla="*/ 339725 w 657225"/>
              <a:gd name="connsiteY9" fmla="*/ 20991 h 373416"/>
              <a:gd name="connsiteX10" fmla="*/ 352425 w 657225"/>
              <a:gd name="connsiteY10" fmla="*/ 59091 h 373416"/>
              <a:gd name="connsiteX11" fmla="*/ 371475 w 657225"/>
              <a:gd name="connsiteY11" fmla="*/ 106716 h 373416"/>
              <a:gd name="connsiteX12" fmla="*/ 403225 w 657225"/>
              <a:gd name="connsiteY12" fmla="*/ 195616 h 373416"/>
              <a:gd name="connsiteX13" fmla="*/ 431800 w 657225"/>
              <a:gd name="connsiteY13" fmla="*/ 249591 h 373416"/>
              <a:gd name="connsiteX14" fmla="*/ 466725 w 657225"/>
              <a:gd name="connsiteY14" fmla="*/ 300391 h 373416"/>
              <a:gd name="connsiteX15" fmla="*/ 501650 w 657225"/>
              <a:gd name="connsiteY15" fmla="*/ 328966 h 373416"/>
              <a:gd name="connsiteX16" fmla="*/ 555625 w 657225"/>
              <a:gd name="connsiteY16" fmla="*/ 348016 h 373416"/>
              <a:gd name="connsiteX17" fmla="*/ 625475 w 657225"/>
              <a:gd name="connsiteY17" fmla="*/ 360716 h 373416"/>
              <a:gd name="connsiteX18" fmla="*/ 657225 w 657225"/>
              <a:gd name="connsiteY18" fmla="*/ 373416 h 373416"/>
              <a:gd name="connsiteX19" fmla="*/ 0 w 657225"/>
              <a:gd name="connsiteY19" fmla="*/ 360716 h 373416"/>
              <a:gd name="connsiteX0" fmla="*/ 0 w 665281"/>
              <a:gd name="connsiteY0" fmla="*/ 376829 h 376829"/>
              <a:gd name="connsiteX1" fmla="*/ 128706 w 665281"/>
              <a:gd name="connsiteY1" fmla="*/ 325791 h 376829"/>
              <a:gd name="connsiteX2" fmla="*/ 182681 w 665281"/>
              <a:gd name="connsiteY2" fmla="*/ 290866 h 376829"/>
              <a:gd name="connsiteX3" fmla="*/ 217606 w 665281"/>
              <a:gd name="connsiteY3" fmla="*/ 246416 h 376829"/>
              <a:gd name="connsiteX4" fmla="*/ 249356 w 665281"/>
              <a:gd name="connsiteY4" fmla="*/ 160691 h 376829"/>
              <a:gd name="connsiteX5" fmla="*/ 268406 w 665281"/>
              <a:gd name="connsiteY5" fmla="*/ 106716 h 376829"/>
              <a:gd name="connsiteX6" fmla="*/ 274756 w 665281"/>
              <a:gd name="connsiteY6" fmla="*/ 65441 h 376829"/>
              <a:gd name="connsiteX7" fmla="*/ 309681 w 665281"/>
              <a:gd name="connsiteY7" fmla="*/ 5116 h 376829"/>
              <a:gd name="connsiteX8" fmla="*/ 322381 w 665281"/>
              <a:gd name="connsiteY8" fmla="*/ 5116 h 376829"/>
              <a:gd name="connsiteX9" fmla="*/ 347781 w 665281"/>
              <a:gd name="connsiteY9" fmla="*/ 20991 h 376829"/>
              <a:gd name="connsiteX10" fmla="*/ 360481 w 665281"/>
              <a:gd name="connsiteY10" fmla="*/ 59091 h 376829"/>
              <a:gd name="connsiteX11" fmla="*/ 379531 w 665281"/>
              <a:gd name="connsiteY11" fmla="*/ 106716 h 376829"/>
              <a:gd name="connsiteX12" fmla="*/ 411281 w 665281"/>
              <a:gd name="connsiteY12" fmla="*/ 195616 h 376829"/>
              <a:gd name="connsiteX13" fmla="*/ 439856 w 665281"/>
              <a:gd name="connsiteY13" fmla="*/ 249591 h 376829"/>
              <a:gd name="connsiteX14" fmla="*/ 474781 w 665281"/>
              <a:gd name="connsiteY14" fmla="*/ 300391 h 376829"/>
              <a:gd name="connsiteX15" fmla="*/ 509706 w 665281"/>
              <a:gd name="connsiteY15" fmla="*/ 328966 h 376829"/>
              <a:gd name="connsiteX16" fmla="*/ 563681 w 665281"/>
              <a:gd name="connsiteY16" fmla="*/ 348016 h 376829"/>
              <a:gd name="connsiteX17" fmla="*/ 633531 w 665281"/>
              <a:gd name="connsiteY17" fmla="*/ 360716 h 376829"/>
              <a:gd name="connsiteX18" fmla="*/ 665281 w 665281"/>
              <a:gd name="connsiteY18" fmla="*/ 373416 h 376829"/>
              <a:gd name="connsiteX19" fmla="*/ 0 w 665281"/>
              <a:gd name="connsiteY19" fmla="*/ 376829 h 376829"/>
              <a:gd name="connsiteX0" fmla="*/ 0 w 665281"/>
              <a:gd name="connsiteY0" fmla="*/ 372801 h 373416"/>
              <a:gd name="connsiteX1" fmla="*/ 128706 w 665281"/>
              <a:gd name="connsiteY1" fmla="*/ 325791 h 373416"/>
              <a:gd name="connsiteX2" fmla="*/ 182681 w 665281"/>
              <a:gd name="connsiteY2" fmla="*/ 290866 h 373416"/>
              <a:gd name="connsiteX3" fmla="*/ 217606 w 665281"/>
              <a:gd name="connsiteY3" fmla="*/ 246416 h 373416"/>
              <a:gd name="connsiteX4" fmla="*/ 249356 w 665281"/>
              <a:gd name="connsiteY4" fmla="*/ 160691 h 373416"/>
              <a:gd name="connsiteX5" fmla="*/ 268406 w 665281"/>
              <a:gd name="connsiteY5" fmla="*/ 106716 h 373416"/>
              <a:gd name="connsiteX6" fmla="*/ 274756 w 665281"/>
              <a:gd name="connsiteY6" fmla="*/ 65441 h 373416"/>
              <a:gd name="connsiteX7" fmla="*/ 309681 w 665281"/>
              <a:gd name="connsiteY7" fmla="*/ 5116 h 373416"/>
              <a:gd name="connsiteX8" fmla="*/ 322381 w 665281"/>
              <a:gd name="connsiteY8" fmla="*/ 5116 h 373416"/>
              <a:gd name="connsiteX9" fmla="*/ 347781 w 665281"/>
              <a:gd name="connsiteY9" fmla="*/ 20991 h 373416"/>
              <a:gd name="connsiteX10" fmla="*/ 360481 w 665281"/>
              <a:gd name="connsiteY10" fmla="*/ 59091 h 373416"/>
              <a:gd name="connsiteX11" fmla="*/ 379531 w 665281"/>
              <a:gd name="connsiteY11" fmla="*/ 106716 h 373416"/>
              <a:gd name="connsiteX12" fmla="*/ 411281 w 665281"/>
              <a:gd name="connsiteY12" fmla="*/ 195616 h 373416"/>
              <a:gd name="connsiteX13" fmla="*/ 439856 w 665281"/>
              <a:gd name="connsiteY13" fmla="*/ 249591 h 373416"/>
              <a:gd name="connsiteX14" fmla="*/ 474781 w 665281"/>
              <a:gd name="connsiteY14" fmla="*/ 300391 h 373416"/>
              <a:gd name="connsiteX15" fmla="*/ 509706 w 665281"/>
              <a:gd name="connsiteY15" fmla="*/ 328966 h 373416"/>
              <a:gd name="connsiteX16" fmla="*/ 563681 w 665281"/>
              <a:gd name="connsiteY16" fmla="*/ 348016 h 373416"/>
              <a:gd name="connsiteX17" fmla="*/ 633531 w 665281"/>
              <a:gd name="connsiteY17" fmla="*/ 360716 h 373416"/>
              <a:gd name="connsiteX18" fmla="*/ 665281 w 665281"/>
              <a:gd name="connsiteY18" fmla="*/ 373416 h 373416"/>
              <a:gd name="connsiteX19" fmla="*/ 0 w 665281"/>
              <a:gd name="connsiteY19" fmla="*/ 372801 h 3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5281" h="373416">
                <a:moveTo>
                  <a:pt x="0" y="372801"/>
                </a:moveTo>
                <a:cubicBezTo>
                  <a:pt x="45773" y="361159"/>
                  <a:pt x="98259" y="339447"/>
                  <a:pt x="128706" y="325791"/>
                </a:cubicBezTo>
                <a:cubicBezTo>
                  <a:pt x="159153" y="312135"/>
                  <a:pt x="167864" y="304095"/>
                  <a:pt x="182681" y="290866"/>
                </a:cubicBezTo>
                <a:cubicBezTo>
                  <a:pt x="197498" y="277637"/>
                  <a:pt x="206494" y="268112"/>
                  <a:pt x="217606" y="246416"/>
                </a:cubicBezTo>
                <a:cubicBezTo>
                  <a:pt x="228718" y="224720"/>
                  <a:pt x="240889" y="183974"/>
                  <a:pt x="249356" y="160691"/>
                </a:cubicBezTo>
                <a:cubicBezTo>
                  <a:pt x="257823" y="137408"/>
                  <a:pt x="264173" y="122591"/>
                  <a:pt x="268406" y="106716"/>
                </a:cubicBezTo>
                <a:cubicBezTo>
                  <a:pt x="272639" y="90841"/>
                  <a:pt x="267877" y="82374"/>
                  <a:pt x="274756" y="65441"/>
                </a:cubicBezTo>
                <a:cubicBezTo>
                  <a:pt x="281635" y="48508"/>
                  <a:pt x="309681" y="5116"/>
                  <a:pt x="309681" y="5116"/>
                </a:cubicBezTo>
                <a:cubicBezTo>
                  <a:pt x="317618" y="-4938"/>
                  <a:pt x="316031" y="2470"/>
                  <a:pt x="322381" y="5116"/>
                </a:cubicBezTo>
                <a:cubicBezTo>
                  <a:pt x="328731" y="7762"/>
                  <a:pt x="341431" y="11995"/>
                  <a:pt x="347781" y="20991"/>
                </a:cubicBezTo>
                <a:cubicBezTo>
                  <a:pt x="354131" y="29987"/>
                  <a:pt x="355189" y="44804"/>
                  <a:pt x="360481" y="59091"/>
                </a:cubicBezTo>
                <a:cubicBezTo>
                  <a:pt x="365773" y="73378"/>
                  <a:pt x="371064" y="83962"/>
                  <a:pt x="379531" y="106716"/>
                </a:cubicBezTo>
                <a:cubicBezTo>
                  <a:pt x="387998" y="129470"/>
                  <a:pt x="401227" y="171804"/>
                  <a:pt x="411281" y="195616"/>
                </a:cubicBezTo>
                <a:cubicBezTo>
                  <a:pt x="421335" y="219428"/>
                  <a:pt x="429273" y="232128"/>
                  <a:pt x="439856" y="249591"/>
                </a:cubicBezTo>
                <a:cubicBezTo>
                  <a:pt x="450439" y="267053"/>
                  <a:pt x="463139" y="287162"/>
                  <a:pt x="474781" y="300391"/>
                </a:cubicBezTo>
                <a:cubicBezTo>
                  <a:pt x="486423" y="313620"/>
                  <a:pt x="494889" y="321028"/>
                  <a:pt x="509706" y="328966"/>
                </a:cubicBezTo>
                <a:cubicBezTo>
                  <a:pt x="524523" y="336903"/>
                  <a:pt x="543044" y="342724"/>
                  <a:pt x="563681" y="348016"/>
                </a:cubicBezTo>
                <a:cubicBezTo>
                  <a:pt x="584318" y="353308"/>
                  <a:pt x="616598" y="356483"/>
                  <a:pt x="633531" y="360716"/>
                </a:cubicBezTo>
                <a:cubicBezTo>
                  <a:pt x="650464" y="364949"/>
                  <a:pt x="665281" y="373416"/>
                  <a:pt x="665281" y="373416"/>
                </a:cubicBezTo>
                <a:lnTo>
                  <a:pt x="0" y="372801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EF3296-B9D6-3C4C-8CEC-CAD528501EE1}"/>
              </a:ext>
            </a:extLst>
          </p:cNvPr>
          <p:cNvCxnSpPr/>
          <p:nvPr/>
        </p:nvCxnSpPr>
        <p:spPr>
          <a:xfrm flipV="1">
            <a:off x="7787908" y="2668949"/>
            <a:ext cx="0" cy="680352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>
            <a:extLst>
              <a:ext uri="{FF2B5EF4-FFF2-40B4-BE49-F238E27FC236}">
                <a16:creationId xmlns:a16="http://schemas.microsoft.com/office/drawing/2014/main" id="{76216859-5EC2-AD4A-8FF6-1AEABA874471}"/>
              </a:ext>
            </a:extLst>
          </p:cNvPr>
          <p:cNvSpPr/>
          <p:nvPr/>
        </p:nvSpPr>
        <p:spPr>
          <a:xfrm>
            <a:off x="7515504" y="3305315"/>
            <a:ext cx="72000" cy="7577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5" name="Forme libre 134">
            <a:extLst>
              <a:ext uri="{FF2B5EF4-FFF2-40B4-BE49-F238E27FC236}">
                <a16:creationId xmlns:a16="http://schemas.microsoft.com/office/drawing/2014/main" id="{97221DBD-B8CC-624C-8C51-33767CED4690}"/>
              </a:ext>
            </a:extLst>
          </p:cNvPr>
          <p:cNvSpPr/>
          <p:nvPr/>
        </p:nvSpPr>
        <p:spPr>
          <a:xfrm>
            <a:off x="7903854" y="2975277"/>
            <a:ext cx="1130964" cy="373416"/>
          </a:xfrm>
          <a:custGeom>
            <a:avLst/>
            <a:gdLst>
              <a:gd name="connsiteX0" fmla="*/ 0 w 657225"/>
              <a:gd name="connsiteY0" fmla="*/ 360716 h 373416"/>
              <a:gd name="connsiteX1" fmla="*/ 120650 w 657225"/>
              <a:gd name="connsiteY1" fmla="*/ 325791 h 373416"/>
              <a:gd name="connsiteX2" fmla="*/ 174625 w 657225"/>
              <a:gd name="connsiteY2" fmla="*/ 290866 h 373416"/>
              <a:gd name="connsiteX3" fmla="*/ 209550 w 657225"/>
              <a:gd name="connsiteY3" fmla="*/ 246416 h 373416"/>
              <a:gd name="connsiteX4" fmla="*/ 241300 w 657225"/>
              <a:gd name="connsiteY4" fmla="*/ 160691 h 373416"/>
              <a:gd name="connsiteX5" fmla="*/ 260350 w 657225"/>
              <a:gd name="connsiteY5" fmla="*/ 106716 h 373416"/>
              <a:gd name="connsiteX6" fmla="*/ 266700 w 657225"/>
              <a:gd name="connsiteY6" fmla="*/ 65441 h 373416"/>
              <a:gd name="connsiteX7" fmla="*/ 301625 w 657225"/>
              <a:gd name="connsiteY7" fmla="*/ 5116 h 373416"/>
              <a:gd name="connsiteX8" fmla="*/ 314325 w 657225"/>
              <a:gd name="connsiteY8" fmla="*/ 5116 h 373416"/>
              <a:gd name="connsiteX9" fmla="*/ 339725 w 657225"/>
              <a:gd name="connsiteY9" fmla="*/ 20991 h 373416"/>
              <a:gd name="connsiteX10" fmla="*/ 352425 w 657225"/>
              <a:gd name="connsiteY10" fmla="*/ 59091 h 373416"/>
              <a:gd name="connsiteX11" fmla="*/ 371475 w 657225"/>
              <a:gd name="connsiteY11" fmla="*/ 106716 h 373416"/>
              <a:gd name="connsiteX12" fmla="*/ 403225 w 657225"/>
              <a:gd name="connsiteY12" fmla="*/ 195616 h 373416"/>
              <a:gd name="connsiteX13" fmla="*/ 431800 w 657225"/>
              <a:gd name="connsiteY13" fmla="*/ 249591 h 373416"/>
              <a:gd name="connsiteX14" fmla="*/ 466725 w 657225"/>
              <a:gd name="connsiteY14" fmla="*/ 300391 h 373416"/>
              <a:gd name="connsiteX15" fmla="*/ 501650 w 657225"/>
              <a:gd name="connsiteY15" fmla="*/ 328966 h 373416"/>
              <a:gd name="connsiteX16" fmla="*/ 555625 w 657225"/>
              <a:gd name="connsiteY16" fmla="*/ 348016 h 373416"/>
              <a:gd name="connsiteX17" fmla="*/ 625475 w 657225"/>
              <a:gd name="connsiteY17" fmla="*/ 360716 h 373416"/>
              <a:gd name="connsiteX18" fmla="*/ 657225 w 657225"/>
              <a:gd name="connsiteY18" fmla="*/ 373416 h 373416"/>
              <a:gd name="connsiteX19" fmla="*/ 0 w 657225"/>
              <a:gd name="connsiteY19" fmla="*/ 360716 h 373416"/>
              <a:gd name="connsiteX0" fmla="*/ 0 w 665281"/>
              <a:gd name="connsiteY0" fmla="*/ 376829 h 376829"/>
              <a:gd name="connsiteX1" fmla="*/ 128706 w 665281"/>
              <a:gd name="connsiteY1" fmla="*/ 325791 h 376829"/>
              <a:gd name="connsiteX2" fmla="*/ 182681 w 665281"/>
              <a:gd name="connsiteY2" fmla="*/ 290866 h 376829"/>
              <a:gd name="connsiteX3" fmla="*/ 217606 w 665281"/>
              <a:gd name="connsiteY3" fmla="*/ 246416 h 376829"/>
              <a:gd name="connsiteX4" fmla="*/ 249356 w 665281"/>
              <a:gd name="connsiteY4" fmla="*/ 160691 h 376829"/>
              <a:gd name="connsiteX5" fmla="*/ 268406 w 665281"/>
              <a:gd name="connsiteY5" fmla="*/ 106716 h 376829"/>
              <a:gd name="connsiteX6" fmla="*/ 274756 w 665281"/>
              <a:gd name="connsiteY6" fmla="*/ 65441 h 376829"/>
              <a:gd name="connsiteX7" fmla="*/ 309681 w 665281"/>
              <a:gd name="connsiteY7" fmla="*/ 5116 h 376829"/>
              <a:gd name="connsiteX8" fmla="*/ 322381 w 665281"/>
              <a:gd name="connsiteY8" fmla="*/ 5116 h 376829"/>
              <a:gd name="connsiteX9" fmla="*/ 347781 w 665281"/>
              <a:gd name="connsiteY9" fmla="*/ 20991 h 376829"/>
              <a:gd name="connsiteX10" fmla="*/ 360481 w 665281"/>
              <a:gd name="connsiteY10" fmla="*/ 59091 h 376829"/>
              <a:gd name="connsiteX11" fmla="*/ 379531 w 665281"/>
              <a:gd name="connsiteY11" fmla="*/ 106716 h 376829"/>
              <a:gd name="connsiteX12" fmla="*/ 411281 w 665281"/>
              <a:gd name="connsiteY12" fmla="*/ 195616 h 376829"/>
              <a:gd name="connsiteX13" fmla="*/ 439856 w 665281"/>
              <a:gd name="connsiteY13" fmla="*/ 249591 h 376829"/>
              <a:gd name="connsiteX14" fmla="*/ 474781 w 665281"/>
              <a:gd name="connsiteY14" fmla="*/ 300391 h 376829"/>
              <a:gd name="connsiteX15" fmla="*/ 509706 w 665281"/>
              <a:gd name="connsiteY15" fmla="*/ 328966 h 376829"/>
              <a:gd name="connsiteX16" fmla="*/ 563681 w 665281"/>
              <a:gd name="connsiteY16" fmla="*/ 348016 h 376829"/>
              <a:gd name="connsiteX17" fmla="*/ 633531 w 665281"/>
              <a:gd name="connsiteY17" fmla="*/ 360716 h 376829"/>
              <a:gd name="connsiteX18" fmla="*/ 665281 w 665281"/>
              <a:gd name="connsiteY18" fmla="*/ 373416 h 376829"/>
              <a:gd name="connsiteX19" fmla="*/ 0 w 665281"/>
              <a:gd name="connsiteY19" fmla="*/ 376829 h 376829"/>
              <a:gd name="connsiteX0" fmla="*/ 0 w 665281"/>
              <a:gd name="connsiteY0" fmla="*/ 372801 h 373416"/>
              <a:gd name="connsiteX1" fmla="*/ 128706 w 665281"/>
              <a:gd name="connsiteY1" fmla="*/ 325791 h 373416"/>
              <a:gd name="connsiteX2" fmla="*/ 182681 w 665281"/>
              <a:gd name="connsiteY2" fmla="*/ 290866 h 373416"/>
              <a:gd name="connsiteX3" fmla="*/ 217606 w 665281"/>
              <a:gd name="connsiteY3" fmla="*/ 246416 h 373416"/>
              <a:gd name="connsiteX4" fmla="*/ 249356 w 665281"/>
              <a:gd name="connsiteY4" fmla="*/ 160691 h 373416"/>
              <a:gd name="connsiteX5" fmla="*/ 268406 w 665281"/>
              <a:gd name="connsiteY5" fmla="*/ 106716 h 373416"/>
              <a:gd name="connsiteX6" fmla="*/ 274756 w 665281"/>
              <a:gd name="connsiteY6" fmla="*/ 65441 h 373416"/>
              <a:gd name="connsiteX7" fmla="*/ 309681 w 665281"/>
              <a:gd name="connsiteY7" fmla="*/ 5116 h 373416"/>
              <a:gd name="connsiteX8" fmla="*/ 322381 w 665281"/>
              <a:gd name="connsiteY8" fmla="*/ 5116 h 373416"/>
              <a:gd name="connsiteX9" fmla="*/ 347781 w 665281"/>
              <a:gd name="connsiteY9" fmla="*/ 20991 h 373416"/>
              <a:gd name="connsiteX10" fmla="*/ 360481 w 665281"/>
              <a:gd name="connsiteY10" fmla="*/ 59091 h 373416"/>
              <a:gd name="connsiteX11" fmla="*/ 379531 w 665281"/>
              <a:gd name="connsiteY11" fmla="*/ 106716 h 373416"/>
              <a:gd name="connsiteX12" fmla="*/ 411281 w 665281"/>
              <a:gd name="connsiteY12" fmla="*/ 195616 h 373416"/>
              <a:gd name="connsiteX13" fmla="*/ 439856 w 665281"/>
              <a:gd name="connsiteY13" fmla="*/ 249591 h 373416"/>
              <a:gd name="connsiteX14" fmla="*/ 474781 w 665281"/>
              <a:gd name="connsiteY14" fmla="*/ 300391 h 373416"/>
              <a:gd name="connsiteX15" fmla="*/ 509706 w 665281"/>
              <a:gd name="connsiteY15" fmla="*/ 328966 h 373416"/>
              <a:gd name="connsiteX16" fmla="*/ 563681 w 665281"/>
              <a:gd name="connsiteY16" fmla="*/ 348016 h 373416"/>
              <a:gd name="connsiteX17" fmla="*/ 633531 w 665281"/>
              <a:gd name="connsiteY17" fmla="*/ 360716 h 373416"/>
              <a:gd name="connsiteX18" fmla="*/ 665281 w 665281"/>
              <a:gd name="connsiteY18" fmla="*/ 373416 h 373416"/>
              <a:gd name="connsiteX19" fmla="*/ 0 w 665281"/>
              <a:gd name="connsiteY19" fmla="*/ 372801 h 3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5281" h="373416">
                <a:moveTo>
                  <a:pt x="0" y="372801"/>
                </a:moveTo>
                <a:cubicBezTo>
                  <a:pt x="45773" y="361159"/>
                  <a:pt x="98259" y="339447"/>
                  <a:pt x="128706" y="325791"/>
                </a:cubicBezTo>
                <a:cubicBezTo>
                  <a:pt x="159153" y="312135"/>
                  <a:pt x="167864" y="304095"/>
                  <a:pt x="182681" y="290866"/>
                </a:cubicBezTo>
                <a:cubicBezTo>
                  <a:pt x="197498" y="277637"/>
                  <a:pt x="206494" y="268112"/>
                  <a:pt x="217606" y="246416"/>
                </a:cubicBezTo>
                <a:cubicBezTo>
                  <a:pt x="228718" y="224720"/>
                  <a:pt x="240889" y="183974"/>
                  <a:pt x="249356" y="160691"/>
                </a:cubicBezTo>
                <a:cubicBezTo>
                  <a:pt x="257823" y="137408"/>
                  <a:pt x="264173" y="122591"/>
                  <a:pt x="268406" y="106716"/>
                </a:cubicBezTo>
                <a:cubicBezTo>
                  <a:pt x="272639" y="90841"/>
                  <a:pt x="267877" y="82374"/>
                  <a:pt x="274756" y="65441"/>
                </a:cubicBezTo>
                <a:cubicBezTo>
                  <a:pt x="281635" y="48508"/>
                  <a:pt x="309681" y="5116"/>
                  <a:pt x="309681" y="5116"/>
                </a:cubicBezTo>
                <a:cubicBezTo>
                  <a:pt x="317618" y="-4938"/>
                  <a:pt x="316031" y="2470"/>
                  <a:pt x="322381" y="5116"/>
                </a:cubicBezTo>
                <a:cubicBezTo>
                  <a:pt x="328731" y="7762"/>
                  <a:pt x="341431" y="11995"/>
                  <a:pt x="347781" y="20991"/>
                </a:cubicBezTo>
                <a:cubicBezTo>
                  <a:pt x="354131" y="29987"/>
                  <a:pt x="355189" y="44804"/>
                  <a:pt x="360481" y="59091"/>
                </a:cubicBezTo>
                <a:cubicBezTo>
                  <a:pt x="365773" y="73378"/>
                  <a:pt x="371064" y="83962"/>
                  <a:pt x="379531" y="106716"/>
                </a:cubicBezTo>
                <a:cubicBezTo>
                  <a:pt x="387998" y="129470"/>
                  <a:pt x="401227" y="171804"/>
                  <a:pt x="411281" y="195616"/>
                </a:cubicBezTo>
                <a:cubicBezTo>
                  <a:pt x="421335" y="219428"/>
                  <a:pt x="429273" y="232128"/>
                  <a:pt x="439856" y="249591"/>
                </a:cubicBezTo>
                <a:cubicBezTo>
                  <a:pt x="450439" y="267053"/>
                  <a:pt x="463139" y="287162"/>
                  <a:pt x="474781" y="300391"/>
                </a:cubicBezTo>
                <a:cubicBezTo>
                  <a:pt x="486423" y="313620"/>
                  <a:pt x="494889" y="321028"/>
                  <a:pt x="509706" y="328966"/>
                </a:cubicBezTo>
                <a:cubicBezTo>
                  <a:pt x="524523" y="336903"/>
                  <a:pt x="543044" y="342724"/>
                  <a:pt x="563681" y="348016"/>
                </a:cubicBezTo>
                <a:cubicBezTo>
                  <a:pt x="584318" y="353308"/>
                  <a:pt x="616598" y="356483"/>
                  <a:pt x="633531" y="360716"/>
                </a:cubicBezTo>
                <a:cubicBezTo>
                  <a:pt x="650464" y="364949"/>
                  <a:pt x="665281" y="373416"/>
                  <a:pt x="665281" y="373416"/>
                </a:cubicBezTo>
                <a:lnTo>
                  <a:pt x="0" y="37280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CC57411-E720-0942-8215-525B3EFA8215}"/>
              </a:ext>
            </a:extLst>
          </p:cNvPr>
          <p:cNvCxnSpPr>
            <a:cxnSpLocks/>
          </p:cNvCxnSpPr>
          <p:nvPr/>
        </p:nvCxnSpPr>
        <p:spPr>
          <a:xfrm flipV="1">
            <a:off x="8448245" y="2630647"/>
            <a:ext cx="0" cy="718655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FF017D91-FABD-4146-80E0-87C5372B9782}"/>
              </a:ext>
            </a:extLst>
          </p:cNvPr>
          <p:cNvSpPr/>
          <p:nvPr/>
        </p:nvSpPr>
        <p:spPr>
          <a:xfrm>
            <a:off x="8292314" y="3308177"/>
            <a:ext cx="72000" cy="7577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Losange 38">
            <a:extLst>
              <a:ext uri="{FF2B5EF4-FFF2-40B4-BE49-F238E27FC236}">
                <a16:creationId xmlns:a16="http://schemas.microsoft.com/office/drawing/2014/main" id="{CA75EADD-51EC-5040-AC7D-CA96B60102CA}"/>
              </a:ext>
            </a:extLst>
          </p:cNvPr>
          <p:cNvSpPr>
            <a:spLocks noChangeAspect="1"/>
          </p:cNvSpPr>
          <p:nvPr/>
        </p:nvSpPr>
        <p:spPr>
          <a:xfrm>
            <a:off x="8044669" y="3265925"/>
            <a:ext cx="153899" cy="144000"/>
          </a:xfrm>
          <a:prstGeom prst="diamond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Losange 135">
            <a:extLst>
              <a:ext uri="{FF2B5EF4-FFF2-40B4-BE49-F238E27FC236}">
                <a16:creationId xmlns:a16="http://schemas.microsoft.com/office/drawing/2014/main" id="{9B77C3B7-0310-854D-8F09-9F3EC0CC8539}"/>
              </a:ext>
            </a:extLst>
          </p:cNvPr>
          <p:cNvSpPr/>
          <p:nvPr/>
        </p:nvSpPr>
        <p:spPr>
          <a:xfrm>
            <a:off x="7754315" y="331041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Losange 136">
            <a:extLst>
              <a:ext uri="{FF2B5EF4-FFF2-40B4-BE49-F238E27FC236}">
                <a16:creationId xmlns:a16="http://schemas.microsoft.com/office/drawing/2014/main" id="{471FE182-3A32-6C49-A19D-CCCCC114D694}"/>
              </a:ext>
            </a:extLst>
          </p:cNvPr>
          <p:cNvSpPr/>
          <p:nvPr/>
        </p:nvSpPr>
        <p:spPr>
          <a:xfrm>
            <a:off x="8402727" y="330406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41F39C1B-E369-F344-9478-07C2217CD146}"/>
              </a:ext>
            </a:extLst>
          </p:cNvPr>
          <p:cNvCxnSpPr>
            <a:cxnSpLocks/>
          </p:cNvCxnSpPr>
          <p:nvPr/>
        </p:nvCxnSpPr>
        <p:spPr>
          <a:xfrm>
            <a:off x="8300120" y="3428831"/>
            <a:ext cx="166444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B17F4B8-D355-5A40-9BFD-912A6809D844}"/>
                  </a:ext>
                </a:extLst>
              </p:cNvPr>
              <p:cNvSpPr/>
              <p:nvPr/>
            </p:nvSpPr>
            <p:spPr>
              <a:xfrm>
                <a:off x="7477344" y="3372156"/>
                <a:ext cx="486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11 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B17F4B8-D355-5A40-9BFD-912A6809D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44" y="3372156"/>
                <a:ext cx="486159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DF451D-A8D7-1145-A0A4-7A77AB2B225A}"/>
                  </a:ext>
                </a:extLst>
              </p:cNvPr>
              <p:cNvSpPr/>
              <p:nvPr/>
            </p:nvSpPr>
            <p:spPr>
              <a:xfrm>
                <a:off x="8177567" y="3372728"/>
                <a:ext cx="486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12 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DF451D-A8D7-1145-A0A4-7A77AB2B2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67" y="3372728"/>
                <a:ext cx="486159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90843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36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9EBAEEE-4A2D-6E47-9C76-739F6B5F4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6114233" y="2714171"/>
            <a:ext cx="5506958" cy="31350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BE81B9-DC64-2547-84EA-09EB9C295586}"/>
              </a:ext>
            </a:extLst>
          </p:cNvPr>
          <p:cNvSpPr/>
          <p:nvPr/>
        </p:nvSpPr>
        <p:spPr>
          <a:xfrm>
            <a:off x="6060005" y="2336322"/>
            <a:ext cx="5611527" cy="311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C0AD079-D856-3342-BBC3-4E23321F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78" y="2516857"/>
            <a:ext cx="5657500" cy="127138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81493A3-FAFD-A643-A369-4A7F5CC4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5" y="4619362"/>
            <a:ext cx="991891" cy="813662"/>
          </a:xfrm>
          <a:prstGeom prst="rect">
            <a:avLst/>
          </a:pr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B93A9B7B-C5E1-8743-83D5-08D2E27A6348}"/>
              </a:ext>
            </a:extLst>
          </p:cNvPr>
          <p:cNvSpPr/>
          <p:nvPr/>
        </p:nvSpPr>
        <p:spPr>
          <a:xfrm>
            <a:off x="8579709" y="512314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0593C16-329E-4F40-8F70-FA218F396689}"/>
              </a:ext>
            </a:extLst>
          </p:cNvPr>
          <p:cNvCxnSpPr/>
          <p:nvPr/>
        </p:nvCxnSpPr>
        <p:spPr>
          <a:xfrm flipV="1">
            <a:off x="8694807" y="2464231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osange 44">
            <a:extLst>
              <a:ext uri="{FF2B5EF4-FFF2-40B4-BE49-F238E27FC236}">
                <a16:creationId xmlns:a16="http://schemas.microsoft.com/office/drawing/2014/main" id="{1A81E1CF-DA6D-6346-A56A-07F8B8FD8462}"/>
              </a:ext>
            </a:extLst>
          </p:cNvPr>
          <p:cNvSpPr/>
          <p:nvPr/>
        </p:nvSpPr>
        <p:spPr>
          <a:xfrm>
            <a:off x="8467942" y="5110637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53C2873B-0F0D-C84D-9DE4-B6A1043D8281}"/>
              </a:ext>
            </a:extLst>
          </p:cNvPr>
          <p:cNvCxnSpPr/>
          <p:nvPr/>
        </p:nvCxnSpPr>
        <p:spPr>
          <a:xfrm>
            <a:off x="7551504" y="3427374"/>
            <a:ext cx="261850" cy="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F9971C29-7995-A841-969C-AE350C6E5F7B}"/>
              </a:ext>
            </a:extLst>
          </p:cNvPr>
          <p:cNvCxnSpPr>
            <a:cxnSpLocks/>
          </p:cNvCxnSpPr>
          <p:nvPr/>
        </p:nvCxnSpPr>
        <p:spPr>
          <a:xfrm>
            <a:off x="8466564" y="5228437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114233" y="1413160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 (3 </a:t>
            </a:r>
            <a:r>
              <a:rPr lang="fr-FR" sz="2800" dirty="0" err="1"/>
              <a:t>levels</a:t>
            </a:r>
            <a:r>
              <a:rPr lang="fr-FR" sz="2800" dirty="0"/>
              <a:t>):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5FF0-C28D-AC4D-996E-5E9EFD1CD463}"/>
              </a:ext>
            </a:extLst>
          </p:cNvPr>
          <p:cNvSpPr/>
          <p:nvPr/>
        </p:nvSpPr>
        <p:spPr>
          <a:xfrm>
            <a:off x="6687519" y="2074527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D2D63797-B089-CE49-AF17-AF547826A9CF}"/>
              </a:ext>
            </a:extLst>
          </p:cNvPr>
          <p:cNvCxnSpPr/>
          <p:nvPr/>
        </p:nvCxnSpPr>
        <p:spPr>
          <a:xfrm flipV="1">
            <a:off x="8480742" y="4478348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9661BA3-9E81-A549-9125-58E7AAFF632E}"/>
              </a:ext>
            </a:extLst>
          </p:cNvPr>
          <p:cNvCxnSpPr/>
          <p:nvPr/>
        </p:nvCxnSpPr>
        <p:spPr>
          <a:xfrm>
            <a:off x="114394" y="2288483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C2EE7678-054B-F342-8D0E-F6757359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240782" y="2672409"/>
            <a:ext cx="5506958" cy="3135086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C75300C-6EB3-964C-B225-B3DC812074FF}"/>
              </a:ext>
            </a:extLst>
          </p:cNvPr>
          <p:cNvSpPr/>
          <p:nvPr/>
        </p:nvSpPr>
        <p:spPr>
          <a:xfrm>
            <a:off x="466664" y="2294560"/>
            <a:ext cx="5331417" cy="306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9A815402-5A2A-414A-9D34-3A78AC27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08" y="2783076"/>
            <a:ext cx="2119086" cy="813662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46DA1BC1-55B9-B74D-9F51-4361D001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42" y="3570864"/>
            <a:ext cx="2334101" cy="813662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A5A69801-03CE-4140-9DFF-5F50CF2A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64" y="4412500"/>
            <a:ext cx="991891" cy="813662"/>
          </a:xfrm>
          <a:prstGeom prst="rect">
            <a:avLst/>
          </a:prstGeom>
        </p:spPr>
      </p:pic>
      <p:sp>
        <p:nvSpPr>
          <p:cNvPr id="103" name="Ellipse 102">
            <a:extLst>
              <a:ext uri="{FF2B5EF4-FFF2-40B4-BE49-F238E27FC236}">
                <a16:creationId xmlns:a16="http://schemas.microsoft.com/office/drawing/2014/main" id="{401559A0-C832-2C4C-BA4B-16CAB9EF183E}"/>
              </a:ext>
            </a:extLst>
          </p:cNvPr>
          <p:cNvSpPr/>
          <p:nvPr/>
        </p:nvSpPr>
        <p:spPr>
          <a:xfrm>
            <a:off x="2501130" y="3279892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E466286-9AF1-D346-B6EE-110BFD3FB2BF}"/>
              </a:ext>
            </a:extLst>
          </p:cNvPr>
          <p:cNvSpPr/>
          <p:nvPr/>
        </p:nvSpPr>
        <p:spPr>
          <a:xfrm>
            <a:off x="2085747" y="4052059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A71AB8EA-5EFB-7840-9DD5-D1649756E53D}"/>
              </a:ext>
            </a:extLst>
          </p:cNvPr>
          <p:cNvSpPr/>
          <p:nvPr/>
        </p:nvSpPr>
        <p:spPr>
          <a:xfrm>
            <a:off x="2706258" y="4916282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476E0101-5079-E549-BA0F-62B7E2491B48}"/>
              </a:ext>
            </a:extLst>
          </p:cNvPr>
          <p:cNvCxnSpPr/>
          <p:nvPr/>
        </p:nvCxnSpPr>
        <p:spPr>
          <a:xfrm flipV="1">
            <a:off x="2821356" y="2422469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osange 106">
            <a:extLst>
              <a:ext uri="{FF2B5EF4-FFF2-40B4-BE49-F238E27FC236}">
                <a16:creationId xmlns:a16="http://schemas.microsoft.com/office/drawing/2014/main" id="{A849F222-6ED7-EA43-B888-F3BCB7F3ECB4}"/>
              </a:ext>
            </a:extLst>
          </p:cNvPr>
          <p:cNvSpPr/>
          <p:nvPr/>
        </p:nvSpPr>
        <p:spPr>
          <a:xfrm>
            <a:off x="2273959" y="3268652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Losange 107">
            <a:extLst>
              <a:ext uri="{FF2B5EF4-FFF2-40B4-BE49-F238E27FC236}">
                <a16:creationId xmlns:a16="http://schemas.microsoft.com/office/drawing/2014/main" id="{61DBD1ED-1A27-E94D-9730-EB3E5F7FE16A}"/>
              </a:ext>
            </a:extLst>
          </p:cNvPr>
          <p:cNvSpPr/>
          <p:nvPr/>
        </p:nvSpPr>
        <p:spPr>
          <a:xfrm>
            <a:off x="2380950" y="4060745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Losange 108">
            <a:extLst>
              <a:ext uri="{FF2B5EF4-FFF2-40B4-BE49-F238E27FC236}">
                <a16:creationId xmlns:a16="http://schemas.microsoft.com/office/drawing/2014/main" id="{6716CEBD-F812-5748-810E-49D01775B1B4}"/>
              </a:ext>
            </a:extLst>
          </p:cNvPr>
          <p:cNvSpPr/>
          <p:nvPr/>
        </p:nvSpPr>
        <p:spPr>
          <a:xfrm>
            <a:off x="2594491" y="4903775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2DF159B3-73A0-184F-8FE9-7C5B334BAE0C}"/>
              </a:ext>
            </a:extLst>
          </p:cNvPr>
          <p:cNvCxnSpPr/>
          <p:nvPr/>
        </p:nvCxnSpPr>
        <p:spPr>
          <a:xfrm>
            <a:off x="2295744" y="3231669"/>
            <a:ext cx="2618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5120814C-9E18-F845-B2B7-548FB1F61E92}"/>
              </a:ext>
            </a:extLst>
          </p:cNvPr>
          <p:cNvCxnSpPr>
            <a:cxnSpLocks/>
          </p:cNvCxnSpPr>
          <p:nvPr/>
        </p:nvCxnSpPr>
        <p:spPr>
          <a:xfrm>
            <a:off x="2130264" y="4015988"/>
            <a:ext cx="28480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89E13061-3106-6945-BB8D-7623941A1286}"/>
              </a:ext>
            </a:extLst>
          </p:cNvPr>
          <p:cNvCxnSpPr>
            <a:cxnSpLocks/>
          </p:cNvCxnSpPr>
          <p:nvPr/>
        </p:nvCxnSpPr>
        <p:spPr>
          <a:xfrm>
            <a:off x="2593113" y="5021575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6044D69-1001-4447-8BB0-4C807D922089}"/>
                  </a:ext>
                </a:extLst>
              </p:cNvPr>
              <p:cNvSpPr/>
              <p:nvPr/>
            </p:nvSpPr>
            <p:spPr>
              <a:xfrm>
                <a:off x="2273959" y="2894221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6044D69-1001-4447-8BB0-4C807D922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59" y="2894221"/>
                <a:ext cx="441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ADD5187-45D5-4742-A7EA-BE0AB855F634}"/>
                  </a:ext>
                </a:extLst>
              </p:cNvPr>
              <p:cNvSpPr/>
              <p:nvPr/>
            </p:nvSpPr>
            <p:spPr>
              <a:xfrm>
                <a:off x="2077334" y="3631571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ADD5187-45D5-4742-A7EA-BE0AB855F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34" y="3631571"/>
                <a:ext cx="4466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FCE06B-DA5C-2B4C-89F3-F8DC6F71B6A4}"/>
                  </a:ext>
                </a:extLst>
              </p:cNvPr>
              <p:cNvSpPr/>
              <p:nvPr/>
            </p:nvSpPr>
            <p:spPr>
              <a:xfrm>
                <a:off x="2506871" y="4925933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FCE06B-DA5C-2B4C-89F3-F8DC6F71B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871" y="4925933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DE5397C4-7FC3-D147-9E61-D676656FF594}"/>
              </a:ext>
            </a:extLst>
          </p:cNvPr>
          <p:cNvSpPr/>
          <p:nvPr/>
        </p:nvSpPr>
        <p:spPr>
          <a:xfrm>
            <a:off x="814068" y="2032765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22A197F9-6B53-014A-B54D-6F8892155C19}"/>
              </a:ext>
            </a:extLst>
          </p:cNvPr>
          <p:cNvCxnSpPr/>
          <p:nvPr/>
        </p:nvCxnSpPr>
        <p:spPr>
          <a:xfrm flipV="1">
            <a:off x="2323398" y="2630647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B39DB61D-AAA0-DD42-98BF-82F9C59791F5}"/>
              </a:ext>
            </a:extLst>
          </p:cNvPr>
          <p:cNvCxnSpPr>
            <a:cxnSpLocks/>
          </p:cNvCxnSpPr>
          <p:nvPr/>
        </p:nvCxnSpPr>
        <p:spPr>
          <a:xfrm>
            <a:off x="2327360" y="2783076"/>
            <a:ext cx="49399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586F742-1EEA-1448-96CA-3644E3BC5CE5}"/>
                  </a:ext>
                </a:extLst>
              </p:cNvPr>
              <p:cNvSpPr/>
              <p:nvPr/>
            </p:nvSpPr>
            <p:spPr>
              <a:xfrm>
                <a:off x="2351091" y="24172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586F742-1EEA-1448-96CA-3644E3BC5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91" y="2417270"/>
                <a:ext cx="486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8A6820D0-0A07-9445-A77E-271629D6E904}"/>
              </a:ext>
            </a:extLst>
          </p:cNvPr>
          <p:cNvCxnSpPr/>
          <p:nvPr/>
        </p:nvCxnSpPr>
        <p:spPr>
          <a:xfrm flipV="1">
            <a:off x="2419671" y="3424107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11F0790D-E25D-A84B-85DE-D2D094D97BDE}"/>
              </a:ext>
            </a:extLst>
          </p:cNvPr>
          <p:cNvCxnSpPr>
            <a:cxnSpLocks/>
          </p:cNvCxnSpPr>
          <p:nvPr/>
        </p:nvCxnSpPr>
        <p:spPr>
          <a:xfrm>
            <a:off x="2419671" y="3670514"/>
            <a:ext cx="40063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2E2B14E-1B90-6B47-9B0F-0B6C092EA216}"/>
                  </a:ext>
                </a:extLst>
              </p:cNvPr>
              <p:cNvSpPr/>
              <p:nvPr/>
            </p:nvSpPr>
            <p:spPr>
              <a:xfrm>
                <a:off x="2467143" y="3330869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2E2B14E-1B90-6B47-9B0F-0B6C092EA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43" y="3330869"/>
                <a:ext cx="49212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C5AB9822-E521-2648-AB9A-5FC64FCE3D86}"/>
              </a:ext>
            </a:extLst>
          </p:cNvPr>
          <p:cNvCxnSpPr/>
          <p:nvPr/>
        </p:nvCxnSpPr>
        <p:spPr>
          <a:xfrm flipV="1">
            <a:off x="2607291" y="4271486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>
            <a:extLst>
              <a:ext uri="{FF2B5EF4-FFF2-40B4-BE49-F238E27FC236}">
                <a16:creationId xmlns:a16="http://schemas.microsoft.com/office/drawing/2014/main" id="{1D3FC3C2-0DEE-9643-8D5D-F99150D162C3}"/>
              </a:ext>
            </a:extLst>
          </p:cNvPr>
          <p:cNvCxnSpPr>
            <a:cxnSpLocks/>
          </p:cNvCxnSpPr>
          <p:nvPr/>
        </p:nvCxnSpPr>
        <p:spPr>
          <a:xfrm>
            <a:off x="2593630" y="4421786"/>
            <a:ext cx="22667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67712B9-FA3A-424D-AA26-A9446C114E10}"/>
                  </a:ext>
                </a:extLst>
              </p:cNvPr>
              <p:cNvSpPr/>
              <p:nvPr/>
            </p:nvSpPr>
            <p:spPr>
              <a:xfrm>
                <a:off x="2180608" y="4125861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67712B9-FA3A-424D-AA26-A9446C114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08" y="4125861"/>
                <a:ext cx="49212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 (3 </a:t>
            </a:r>
            <a:r>
              <a:rPr lang="fr-FR" sz="2800" dirty="0" err="1"/>
              <a:t>levels</a:t>
            </a:r>
            <a:r>
              <a:rPr lang="fr-FR" sz="2800" dirty="0"/>
              <a:t>):</a:t>
            </a:r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140B1A3B-6554-2E47-82AE-5090436E5582}"/>
              </a:ext>
            </a:extLst>
          </p:cNvPr>
          <p:cNvSpPr/>
          <p:nvPr/>
        </p:nvSpPr>
        <p:spPr>
          <a:xfrm>
            <a:off x="3521995" y="2527193"/>
            <a:ext cx="466706" cy="1745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5967A0-4CA2-AE4B-A5A1-8FCE949C16EC}"/>
              </a:ext>
            </a:extLst>
          </p:cNvPr>
          <p:cNvSpPr/>
          <p:nvPr/>
        </p:nvSpPr>
        <p:spPr>
          <a:xfrm>
            <a:off x="4053854" y="3090821"/>
            <a:ext cx="1769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/>
              <a:t>Same</a:t>
            </a:r>
            <a:r>
              <a:rPr lang="fr-FR" sz="2400" i="1" dirty="0"/>
              <a:t> cluster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29CD3BA8-75B1-D847-B3CB-F3B091537058}"/>
              </a:ext>
            </a:extLst>
          </p:cNvPr>
          <p:cNvCxnSpPr>
            <a:cxnSpLocks/>
          </p:cNvCxnSpPr>
          <p:nvPr/>
        </p:nvCxnSpPr>
        <p:spPr>
          <a:xfrm flipV="1">
            <a:off x="8120178" y="2459033"/>
            <a:ext cx="0" cy="1411447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 8">
            <a:extLst>
              <a:ext uri="{FF2B5EF4-FFF2-40B4-BE49-F238E27FC236}">
                <a16:creationId xmlns:a16="http://schemas.microsoft.com/office/drawing/2014/main" id="{42816A10-6D05-5546-B9E9-F1E30F7E3C43}"/>
              </a:ext>
            </a:extLst>
          </p:cNvPr>
          <p:cNvSpPr/>
          <p:nvPr/>
        </p:nvSpPr>
        <p:spPr>
          <a:xfrm>
            <a:off x="7238170" y="2974668"/>
            <a:ext cx="1130964" cy="373416"/>
          </a:xfrm>
          <a:custGeom>
            <a:avLst/>
            <a:gdLst>
              <a:gd name="connsiteX0" fmla="*/ 0 w 657225"/>
              <a:gd name="connsiteY0" fmla="*/ 360716 h 373416"/>
              <a:gd name="connsiteX1" fmla="*/ 120650 w 657225"/>
              <a:gd name="connsiteY1" fmla="*/ 325791 h 373416"/>
              <a:gd name="connsiteX2" fmla="*/ 174625 w 657225"/>
              <a:gd name="connsiteY2" fmla="*/ 290866 h 373416"/>
              <a:gd name="connsiteX3" fmla="*/ 209550 w 657225"/>
              <a:gd name="connsiteY3" fmla="*/ 246416 h 373416"/>
              <a:gd name="connsiteX4" fmla="*/ 241300 w 657225"/>
              <a:gd name="connsiteY4" fmla="*/ 160691 h 373416"/>
              <a:gd name="connsiteX5" fmla="*/ 260350 w 657225"/>
              <a:gd name="connsiteY5" fmla="*/ 106716 h 373416"/>
              <a:gd name="connsiteX6" fmla="*/ 266700 w 657225"/>
              <a:gd name="connsiteY6" fmla="*/ 65441 h 373416"/>
              <a:gd name="connsiteX7" fmla="*/ 301625 w 657225"/>
              <a:gd name="connsiteY7" fmla="*/ 5116 h 373416"/>
              <a:gd name="connsiteX8" fmla="*/ 314325 w 657225"/>
              <a:gd name="connsiteY8" fmla="*/ 5116 h 373416"/>
              <a:gd name="connsiteX9" fmla="*/ 339725 w 657225"/>
              <a:gd name="connsiteY9" fmla="*/ 20991 h 373416"/>
              <a:gd name="connsiteX10" fmla="*/ 352425 w 657225"/>
              <a:gd name="connsiteY10" fmla="*/ 59091 h 373416"/>
              <a:gd name="connsiteX11" fmla="*/ 371475 w 657225"/>
              <a:gd name="connsiteY11" fmla="*/ 106716 h 373416"/>
              <a:gd name="connsiteX12" fmla="*/ 403225 w 657225"/>
              <a:gd name="connsiteY12" fmla="*/ 195616 h 373416"/>
              <a:gd name="connsiteX13" fmla="*/ 431800 w 657225"/>
              <a:gd name="connsiteY13" fmla="*/ 249591 h 373416"/>
              <a:gd name="connsiteX14" fmla="*/ 466725 w 657225"/>
              <a:gd name="connsiteY14" fmla="*/ 300391 h 373416"/>
              <a:gd name="connsiteX15" fmla="*/ 501650 w 657225"/>
              <a:gd name="connsiteY15" fmla="*/ 328966 h 373416"/>
              <a:gd name="connsiteX16" fmla="*/ 555625 w 657225"/>
              <a:gd name="connsiteY16" fmla="*/ 348016 h 373416"/>
              <a:gd name="connsiteX17" fmla="*/ 625475 w 657225"/>
              <a:gd name="connsiteY17" fmla="*/ 360716 h 373416"/>
              <a:gd name="connsiteX18" fmla="*/ 657225 w 657225"/>
              <a:gd name="connsiteY18" fmla="*/ 373416 h 373416"/>
              <a:gd name="connsiteX19" fmla="*/ 0 w 657225"/>
              <a:gd name="connsiteY19" fmla="*/ 360716 h 373416"/>
              <a:gd name="connsiteX0" fmla="*/ 0 w 665281"/>
              <a:gd name="connsiteY0" fmla="*/ 376829 h 376829"/>
              <a:gd name="connsiteX1" fmla="*/ 128706 w 665281"/>
              <a:gd name="connsiteY1" fmla="*/ 325791 h 376829"/>
              <a:gd name="connsiteX2" fmla="*/ 182681 w 665281"/>
              <a:gd name="connsiteY2" fmla="*/ 290866 h 376829"/>
              <a:gd name="connsiteX3" fmla="*/ 217606 w 665281"/>
              <a:gd name="connsiteY3" fmla="*/ 246416 h 376829"/>
              <a:gd name="connsiteX4" fmla="*/ 249356 w 665281"/>
              <a:gd name="connsiteY4" fmla="*/ 160691 h 376829"/>
              <a:gd name="connsiteX5" fmla="*/ 268406 w 665281"/>
              <a:gd name="connsiteY5" fmla="*/ 106716 h 376829"/>
              <a:gd name="connsiteX6" fmla="*/ 274756 w 665281"/>
              <a:gd name="connsiteY6" fmla="*/ 65441 h 376829"/>
              <a:gd name="connsiteX7" fmla="*/ 309681 w 665281"/>
              <a:gd name="connsiteY7" fmla="*/ 5116 h 376829"/>
              <a:gd name="connsiteX8" fmla="*/ 322381 w 665281"/>
              <a:gd name="connsiteY8" fmla="*/ 5116 h 376829"/>
              <a:gd name="connsiteX9" fmla="*/ 347781 w 665281"/>
              <a:gd name="connsiteY9" fmla="*/ 20991 h 376829"/>
              <a:gd name="connsiteX10" fmla="*/ 360481 w 665281"/>
              <a:gd name="connsiteY10" fmla="*/ 59091 h 376829"/>
              <a:gd name="connsiteX11" fmla="*/ 379531 w 665281"/>
              <a:gd name="connsiteY11" fmla="*/ 106716 h 376829"/>
              <a:gd name="connsiteX12" fmla="*/ 411281 w 665281"/>
              <a:gd name="connsiteY12" fmla="*/ 195616 h 376829"/>
              <a:gd name="connsiteX13" fmla="*/ 439856 w 665281"/>
              <a:gd name="connsiteY13" fmla="*/ 249591 h 376829"/>
              <a:gd name="connsiteX14" fmla="*/ 474781 w 665281"/>
              <a:gd name="connsiteY14" fmla="*/ 300391 h 376829"/>
              <a:gd name="connsiteX15" fmla="*/ 509706 w 665281"/>
              <a:gd name="connsiteY15" fmla="*/ 328966 h 376829"/>
              <a:gd name="connsiteX16" fmla="*/ 563681 w 665281"/>
              <a:gd name="connsiteY16" fmla="*/ 348016 h 376829"/>
              <a:gd name="connsiteX17" fmla="*/ 633531 w 665281"/>
              <a:gd name="connsiteY17" fmla="*/ 360716 h 376829"/>
              <a:gd name="connsiteX18" fmla="*/ 665281 w 665281"/>
              <a:gd name="connsiteY18" fmla="*/ 373416 h 376829"/>
              <a:gd name="connsiteX19" fmla="*/ 0 w 665281"/>
              <a:gd name="connsiteY19" fmla="*/ 376829 h 376829"/>
              <a:gd name="connsiteX0" fmla="*/ 0 w 665281"/>
              <a:gd name="connsiteY0" fmla="*/ 372801 h 373416"/>
              <a:gd name="connsiteX1" fmla="*/ 128706 w 665281"/>
              <a:gd name="connsiteY1" fmla="*/ 325791 h 373416"/>
              <a:gd name="connsiteX2" fmla="*/ 182681 w 665281"/>
              <a:gd name="connsiteY2" fmla="*/ 290866 h 373416"/>
              <a:gd name="connsiteX3" fmla="*/ 217606 w 665281"/>
              <a:gd name="connsiteY3" fmla="*/ 246416 h 373416"/>
              <a:gd name="connsiteX4" fmla="*/ 249356 w 665281"/>
              <a:gd name="connsiteY4" fmla="*/ 160691 h 373416"/>
              <a:gd name="connsiteX5" fmla="*/ 268406 w 665281"/>
              <a:gd name="connsiteY5" fmla="*/ 106716 h 373416"/>
              <a:gd name="connsiteX6" fmla="*/ 274756 w 665281"/>
              <a:gd name="connsiteY6" fmla="*/ 65441 h 373416"/>
              <a:gd name="connsiteX7" fmla="*/ 309681 w 665281"/>
              <a:gd name="connsiteY7" fmla="*/ 5116 h 373416"/>
              <a:gd name="connsiteX8" fmla="*/ 322381 w 665281"/>
              <a:gd name="connsiteY8" fmla="*/ 5116 h 373416"/>
              <a:gd name="connsiteX9" fmla="*/ 347781 w 665281"/>
              <a:gd name="connsiteY9" fmla="*/ 20991 h 373416"/>
              <a:gd name="connsiteX10" fmla="*/ 360481 w 665281"/>
              <a:gd name="connsiteY10" fmla="*/ 59091 h 373416"/>
              <a:gd name="connsiteX11" fmla="*/ 379531 w 665281"/>
              <a:gd name="connsiteY11" fmla="*/ 106716 h 373416"/>
              <a:gd name="connsiteX12" fmla="*/ 411281 w 665281"/>
              <a:gd name="connsiteY12" fmla="*/ 195616 h 373416"/>
              <a:gd name="connsiteX13" fmla="*/ 439856 w 665281"/>
              <a:gd name="connsiteY13" fmla="*/ 249591 h 373416"/>
              <a:gd name="connsiteX14" fmla="*/ 474781 w 665281"/>
              <a:gd name="connsiteY14" fmla="*/ 300391 h 373416"/>
              <a:gd name="connsiteX15" fmla="*/ 509706 w 665281"/>
              <a:gd name="connsiteY15" fmla="*/ 328966 h 373416"/>
              <a:gd name="connsiteX16" fmla="*/ 563681 w 665281"/>
              <a:gd name="connsiteY16" fmla="*/ 348016 h 373416"/>
              <a:gd name="connsiteX17" fmla="*/ 633531 w 665281"/>
              <a:gd name="connsiteY17" fmla="*/ 360716 h 373416"/>
              <a:gd name="connsiteX18" fmla="*/ 665281 w 665281"/>
              <a:gd name="connsiteY18" fmla="*/ 373416 h 373416"/>
              <a:gd name="connsiteX19" fmla="*/ 0 w 665281"/>
              <a:gd name="connsiteY19" fmla="*/ 372801 h 3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5281" h="373416">
                <a:moveTo>
                  <a:pt x="0" y="372801"/>
                </a:moveTo>
                <a:cubicBezTo>
                  <a:pt x="45773" y="361159"/>
                  <a:pt x="98259" y="339447"/>
                  <a:pt x="128706" y="325791"/>
                </a:cubicBezTo>
                <a:cubicBezTo>
                  <a:pt x="159153" y="312135"/>
                  <a:pt x="167864" y="304095"/>
                  <a:pt x="182681" y="290866"/>
                </a:cubicBezTo>
                <a:cubicBezTo>
                  <a:pt x="197498" y="277637"/>
                  <a:pt x="206494" y="268112"/>
                  <a:pt x="217606" y="246416"/>
                </a:cubicBezTo>
                <a:cubicBezTo>
                  <a:pt x="228718" y="224720"/>
                  <a:pt x="240889" y="183974"/>
                  <a:pt x="249356" y="160691"/>
                </a:cubicBezTo>
                <a:cubicBezTo>
                  <a:pt x="257823" y="137408"/>
                  <a:pt x="264173" y="122591"/>
                  <a:pt x="268406" y="106716"/>
                </a:cubicBezTo>
                <a:cubicBezTo>
                  <a:pt x="272639" y="90841"/>
                  <a:pt x="267877" y="82374"/>
                  <a:pt x="274756" y="65441"/>
                </a:cubicBezTo>
                <a:cubicBezTo>
                  <a:pt x="281635" y="48508"/>
                  <a:pt x="309681" y="5116"/>
                  <a:pt x="309681" y="5116"/>
                </a:cubicBezTo>
                <a:cubicBezTo>
                  <a:pt x="317618" y="-4938"/>
                  <a:pt x="316031" y="2470"/>
                  <a:pt x="322381" y="5116"/>
                </a:cubicBezTo>
                <a:cubicBezTo>
                  <a:pt x="328731" y="7762"/>
                  <a:pt x="341431" y="11995"/>
                  <a:pt x="347781" y="20991"/>
                </a:cubicBezTo>
                <a:cubicBezTo>
                  <a:pt x="354131" y="29987"/>
                  <a:pt x="355189" y="44804"/>
                  <a:pt x="360481" y="59091"/>
                </a:cubicBezTo>
                <a:cubicBezTo>
                  <a:pt x="365773" y="73378"/>
                  <a:pt x="371064" y="83962"/>
                  <a:pt x="379531" y="106716"/>
                </a:cubicBezTo>
                <a:cubicBezTo>
                  <a:pt x="387998" y="129470"/>
                  <a:pt x="401227" y="171804"/>
                  <a:pt x="411281" y="195616"/>
                </a:cubicBezTo>
                <a:cubicBezTo>
                  <a:pt x="421335" y="219428"/>
                  <a:pt x="429273" y="232128"/>
                  <a:pt x="439856" y="249591"/>
                </a:cubicBezTo>
                <a:cubicBezTo>
                  <a:pt x="450439" y="267053"/>
                  <a:pt x="463139" y="287162"/>
                  <a:pt x="474781" y="300391"/>
                </a:cubicBezTo>
                <a:cubicBezTo>
                  <a:pt x="486423" y="313620"/>
                  <a:pt x="494889" y="321028"/>
                  <a:pt x="509706" y="328966"/>
                </a:cubicBezTo>
                <a:cubicBezTo>
                  <a:pt x="524523" y="336903"/>
                  <a:pt x="543044" y="342724"/>
                  <a:pt x="563681" y="348016"/>
                </a:cubicBezTo>
                <a:cubicBezTo>
                  <a:pt x="584318" y="353308"/>
                  <a:pt x="616598" y="356483"/>
                  <a:pt x="633531" y="360716"/>
                </a:cubicBezTo>
                <a:cubicBezTo>
                  <a:pt x="650464" y="364949"/>
                  <a:pt x="665281" y="373416"/>
                  <a:pt x="665281" y="373416"/>
                </a:cubicBezTo>
                <a:lnTo>
                  <a:pt x="0" y="372801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EF3296-B9D6-3C4C-8CEC-CAD528501EE1}"/>
              </a:ext>
            </a:extLst>
          </p:cNvPr>
          <p:cNvCxnSpPr/>
          <p:nvPr/>
        </p:nvCxnSpPr>
        <p:spPr>
          <a:xfrm flipV="1">
            <a:off x="7787908" y="2668949"/>
            <a:ext cx="0" cy="680352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>
            <a:extLst>
              <a:ext uri="{FF2B5EF4-FFF2-40B4-BE49-F238E27FC236}">
                <a16:creationId xmlns:a16="http://schemas.microsoft.com/office/drawing/2014/main" id="{76216859-5EC2-AD4A-8FF6-1AEABA874471}"/>
              </a:ext>
            </a:extLst>
          </p:cNvPr>
          <p:cNvSpPr/>
          <p:nvPr/>
        </p:nvSpPr>
        <p:spPr>
          <a:xfrm>
            <a:off x="7515504" y="3305315"/>
            <a:ext cx="72000" cy="7577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5" name="Forme libre 134">
            <a:extLst>
              <a:ext uri="{FF2B5EF4-FFF2-40B4-BE49-F238E27FC236}">
                <a16:creationId xmlns:a16="http://schemas.microsoft.com/office/drawing/2014/main" id="{97221DBD-B8CC-624C-8C51-33767CED4690}"/>
              </a:ext>
            </a:extLst>
          </p:cNvPr>
          <p:cNvSpPr/>
          <p:nvPr/>
        </p:nvSpPr>
        <p:spPr>
          <a:xfrm>
            <a:off x="7903854" y="2975277"/>
            <a:ext cx="1130964" cy="373416"/>
          </a:xfrm>
          <a:custGeom>
            <a:avLst/>
            <a:gdLst>
              <a:gd name="connsiteX0" fmla="*/ 0 w 657225"/>
              <a:gd name="connsiteY0" fmla="*/ 360716 h 373416"/>
              <a:gd name="connsiteX1" fmla="*/ 120650 w 657225"/>
              <a:gd name="connsiteY1" fmla="*/ 325791 h 373416"/>
              <a:gd name="connsiteX2" fmla="*/ 174625 w 657225"/>
              <a:gd name="connsiteY2" fmla="*/ 290866 h 373416"/>
              <a:gd name="connsiteX3" fmla="*/ 209550 w 657225"/>
              <a:gd name="connsiteY3" fmla="*/ 246416 h 373416"/>
              <a:gd name="connsiteX4" fmla="*/ 241300 w 657225"/>
              <a:gd name="connsiteY4" fmla="*/ 160691 h 373416"/>
              <a:gd name="connsiteX5" fmla="*/ 260350 w 657225"/>
              <a:gd name="connsiteY5" fmla="*/ 106716 h 373416"/>
              <a:gd name="connsiteX6" fmla="*/ 266700 w 657225"/>
              <a:gd name="connsiteY6" fmla="*/ 65441 h 373416"/>
              <a:gd name="connsiteX7" fmla="*/ 301625 w 657225"/>
              <a:gd name="connsiteY7" fmla="*/ 5116 h 373416"/>
              <a:gd name="connsiteX8" fmla="*/ 314325 w 657225"/>
              <a:gd name="connsiteY8" fmla="*/ 5116 h 373416"/>
              <a:gd name="connsiteX9" fmla="*/ 339725 w 657225"/>
              <a:gd name="connsiteY9" fmla="*/ 20991 h 373416"/>
              <a:gd name="connsiteX10" fmla="*/ 352425 w 657225"/>
              <a:gd name="connsiteY10" fmla="*/ 59091 h 373416"/>
              <a:gd name="connsiteX11" fmla="*/ 371475 w 657225"/>
              <a:gd name="connsiteY11" fmla="*/ 106716 h 373416"/>
              <a:gd name="connsiteX12" fmla="*/ 403225 w 657225"/>
              <a:gd name="connsiteY12" fmla="*/ 195616 h 373416"/>
              <a:gd name="connsiteX13" fmla="*/ 431800 w 657225"/>
              <a:gd name="connsiteY13" fmla="*/ 249591 h 373416"/>
              <a:gd name="connsiteX14" fmla="*/ 466725 w 657225"/>
              <a:gd name="connsiteY14" fmla="*/ 300391 h 373416"/>
              <a:gd name="connsiteX15" fmla="*/ 501650 w 657225"/>
              <a:gd name="connsiteY15" fmla="*/ 328966 h 373416"/>
              <a:gd name="connsiteX16" fmla="*/ 555625 w 657225"/>
              <a:gd name="connsiteY16" fmla="*/ 348016 h 373416"/>
              <a:gd name="connsiteX17" fmla="*/ 625475 w 657225"/>
              <a:gd name="connsiteY17" fmla="*/ 360716 h 373416"/>
              <a:gd name="connsiteX18" fmla="*/ 657225 w 657225"/>
              <a:gd name="connsiteY18" fmla="*/ 373416 h 373416"/>
              <a:gd name="connsiteX19" fmla="*/ 0 w 657225"/>
              <a:gd name="connsiteY19" fmla="*/ 360716 h 373416"/>
              <a:gd name="connsiteX0" fmla="*/ 0 w 665281"/>
              <a:gd name="connsiteY0" fmla="*/ 376829 h 376829"/>
              <a:gd name="connsiteX1" fmla="*/ 128706 w 665281"/>
              <a:gd name="connsiteY1" fmla="*/ 325791 h 376829"/>
              <a:gd name="connsiteX2" fmla="*/ 182681 w 665281"/>
              <a:gd name="connsiteY2" fmla="*/ 290866 h 376829"/>
              <a:gd name="connsiteX3" fmla="*/ 217606 w 665281"/>
              <a:gd name="connsiteY3" fmla="*/ 246416 h 376829"/>
              <a:gd name="connsiteX4" fmla="*/ 249356 w 665281"/>
              <a:gd name="connsiteY4" fmla="*/ 160691 h 376829"/>
              <a:gd name="connsiteX5" fmla="*/ 268406 w 665281"/>
              <a:gd name="connsiteY5" fmla="*/ 106716 h 376829"/>
              <a:gd name="connsiteX6" fmla="*/ 274756 w 665281"/>
              <a:gd name="connsiteY6" fmla="*/ 65441 h 376829"/>
              <a:gd name="connsiteX7" fmla="*/ 309681 w 665281"/>
              <a:gd name="connsiteY7" fmla="*/ 5116 h 376829"/>
              <a:gd name="connsiteX8" fmla="*/ 322381 w 665281"/>
              <a:gd name="connsiteY8" fmla="*/ 5116 h 376829"/>
              <a:gd name="connsiteX9" fmla="*/ 347781 w 665281"/>
              <a:gd name="connsiteY9" fmla="*/ 20991 h 376829"/>
              <a:gd name="connsiteX10" fmla="*/ 360481 w 665281"/>
              <a:gd name="connsiteY10" fmla="*/ 59091 h 376829"/>
              <a:gd name="connsiteX11" fmla="*/ 379531 w 665281"/>
              <a:gd name="connsiteY11" fmla="*/ 106716 h 376829"/>
              <a:gd name="connsiteX12" fmla="*/ 411281 w 665281"/>
              <a:gd name="connsiteY12" fmla="*/ 195616 h 376829"/>
              <a:gd name="connsiteX13" fmla="*/ 439856 w 665281"/>
              <a:gd name="connsiteY13" fmla="*/ 249591 h 376829"/>
              <a:gd name="connsiteX14" fmla="*/ 474781 w 665281"/>
              <a:gd name="connsiteY14" fmla="*/ 300391 h 376829"/>
              <a:gd name="connsiteX15" fmla="*/ 509706 w 665281"/>
              <a:gd name="connsiteY15" fmla="*/ 328966 h 376829"/>
              <a:gd name="connsiteX16" fmla="*/ 563681 w 665281"/>
              <a:gd name="connsiteY16" fmla="*/ 348016 h 376829"/>
              <a:gd name="connsiteX17" fmla="*/ 633531 w 665281"/>
              <a:gd name="connsiteY17" fmla="*/ 360716 h 376829"/>
              <a:gd name="connsiteX18" fmla="*/ 665281 w 665281"/>
              <a:gd name="connsiteY18" fmla="*/ 373416 h 376829"/>
              <a:gd name="connsiteX19" fmla="*/ 0 w 665281"/>
              <a:gd name="connsiteY19" fmla="*/ 376829 h 376829"/>
              <a:gd name="connsiteX0" fmla="*/ 0 w 665281"/>
              <a:gd name="connsiteY0" fmla="*/ 372801 h 373416"/>
              <a:gd name="connsiteX1" fmla="*/ 128706 w 665281"/>
              <a:gd name="connsiteY1" fmla="*/ 325791 h 373416"/>
              <a:gd name="connsiteX2" fmla="*/ 182681 w 665281"/>
              <a:gd name="connsiteY2" fmla="*/ 290866 h 373416"/>
              <a:gd name="connsiteX3" fmla="*/ 217606 w 665281"/>
              <a:gd name="connsiteY3" fmla="*/ 246416 h 373416"/>
              <a:gd name="connsiteX4" fmla="*/ 249356 w 665281"/>
              <a:gd name="connsiteY4" fmla="*/ 160691 h 373416"/>
              <a:gd name="connsiteX5" fmla="*/ 268406 w 665281"/>
              <a:gd name="connsiteY5" fmla="*/ 106716 h 373416"/>
              <a:gd name="connsiteX6" fmla="*/ 274756 w 665281"/>
              <a:gd name="connsiteY6" fmla="*/ 65441 h 373416"/>
              <a:gd name="connsiteX7" fmla="*/ 309681 w 665281"/>
              <a:gd name="connsiteY7" fmla="*/ 5116 h 373416"/>
              <a:gd name="connsiteX8" fmla="*/ 322381 w 665281"/>
              <a:gd name="connsiteY8" fmla="*/ 5116 h 373416"/>
              <a:gd name="connsiteX9" fmla="*/ 347781 w 665281"/>
              <a:gd name="connsiteY9" fmla="*/ 20991 h 373416"/>
              <a:gd name="connsiteX10" fmla="*/ 360481 w 665281"/>
              <a:gd name="connsiteY10" fmla="*/ 59091 h 373416"/>
              <a:gd name="connsiteX11" fmla="*/ 379531 w 665281"/>
              <a:gd name="connsiteY11" fmla="*/ 106716 h 373416"/>
              <a:gd name="connsiteX12" fmla="*/ 411281 w 665281"/>
              <a:gd name="connsiteY12" fmla="*/ 195616 h 373416"/>
              <a:gd name="connsiteX13" fmla="*/ 439856 w 665281"/>
              <a:gd name="connsiteY13" fmla="*/ 249591 h 373416"/>
              <a:gd name="connsiteX14" fmla="*/ 474781 w 665281"/>
              <a:gd name="connsiteY14" fmla="*/ 300391 h 373416"/>
              <a:gd name="connsiteX15" fmla="*/ 509706 w 665281"/>
              <a:gd name="connsiteY15" fmla="*/ 328966 h 373416"/>
              <a:gd name="connsiteX16" fmla="*/ 563681 w 665281"/>
              <a:gd name="connsiteY16" fmla="*/ 348016 h 373416"/>
              <a:gd name="connsiteX17" fmla="*/ 633531 w 665281"/>
              <a:gd name="connsiteY17" fmla="*/ 360716 h 373416"/>
              <a:gd name="connsiteX18" fmla="*/ 665281 w 665281"/>
              <a:gd name="connsiteY18" fmla="*/ 373416 h 373416"/>
              <a:gd name="connsiteX19" fmla="*/ 0 w 665281"/>
              <a:gd name="connsiteY19" fmla="*/ 372801 h 3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5281" h="373416">
                <a:moveTo>
                  <a:pt x="0" y="372801"/>
                </a:moveTo>
                <a:cubicBezTo>
                  <a:pt x="45773" y="361159"/>
                  <a:pt x="98259" y="339447"/>
                  <a:pt x="128706" y="325791"/>
                </a:cubicBezTo>
                <a:cubicBezTo>
                  <a:pt x="159153" y="312135"/>
                  <a:pt x="167864" y="304095"/>
                  <a:pt x="182681" y="290866"/>
                </a:cubicBezTo>
                <a:cubicBezTo>
                  <a:pt x="197498" y="277637"/>
                  <a:pt x="206494" y="268112"/>
                  <a:pt x="217606" y="246416"/>
                </a:cubicBezTo>
                <a:cubicBezTo>
                  <a:pt x="228718" y="224720"/>
                  <a:pt x="240889" y="183974"/>
                  <a:pt x="249356" y="160691"/>
                </a:cubicBezTo>
                <a:cubicBezTo>
                  <a:pt x="257823" y="137408"/>
                  <a:pt x="264173" y="122591"/>
                  <a:pt x="268406" y="106716"/>
                </a:cubicBezTo>
                <a:cubicBezTo>
                  <a:pt x="272639" y="90841"/>
                  <a:pt x="267877" y="82374"/>
                  <a:pt x="274756" y="65441"/>
                </a:cubicBezTo>
                <a:cubicBezTo>
                  <a:pt x="281635" y="48508"/>
                  <a:pt x="309681" y="5116"/>
                  <a:pt x="309681" y="5116"/>
                </a:cubicBezTo>
                <a:cubicBezTo>
                  <a:pt x="317618" y="-4938"/>
                  <a:pt x="316031" y="2470"/>
                  <a:pt x="322381" y="5116"/>
                </a:cubicBezTo>
                <a:cubicBezTo>
                  <a:pt x="328731" y="7762"/>
                  <a:pt x="341431" y="11995"/>
                  <a:pt x="347781" y="20991"/>
                </a:cubicBezTo>
                <a:cubicBezTo>
                  <a:pt x="354131" y="29987"/>
                  <a:pt x="355189" y="44804"/>
                  <a:pt x="360481" y="59091"/>
                </a:cubicBezTo>
                <a:cubicBezTo>
                  <a:pt x="365773" y="73378"/>
                  <a:pt x="371064" y="83962"/>
                  <a:pt x="379531" y="106716"/>
                </a:cubicBezTo>
                <a:cubicBezTo>
                  <a:pt x="387998" y="129470"/>
                  <a:pt x="401227" y="171804"/>
                  <a:pt x="411281" y="195616"/>
                </a:cubicBezTo>
                <a:cubicBezTo>
                  <a:pt x="421335" y="219428"/>
                  <a:pt x="429273" y="232128"/>
                  <a:pt x="439856" y="249591"/>
                </a:cubicBezTo>
                <a:cubicBezTo>
                  <a:pt x="450439" y="267053"/>
                  <a:pt x="463139" y="287162"/>
                  <a:pt x="474781" y="300391"/>
                </a:cubicBezTo>
                <a:cubicBezTo>
                  <a:pt x="486423" y="313620"/>
                  <a:pt x="494889" y="321028"/>
                  <a:pt x="509706" y="328966"/>
                </a:cubicBezTo>
                <a:cubicBezTo>
                  <a:pt x="524523" y="336903"/>
                  <a:pt x="543044" y="342724"/>
                  <a:pt x="563681" y="348016"/>
                </a:cubicBezTo>
                <a:cubicBezTo>
                  <a:pt x="584318" y="353308"/>
                  <a:pt x="616598" y="356483"/>
                  <a:pt x="633531" y="360716"/>
                </a:cubicBezTo>
                <a:cubicBezTo>
                  <a:pt x="650464" y="364949"/>
                  <a:pt x="665281" y="373416"/>
                  <a:pt x="665281" y="373416"/>
                </a:cubicBezTo>
                <a:lnTo>
                  <a:pt x="0" y="37280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CC57411-E720-0942-8215-525B3EFA8215}"/>
              </a:ext>
            </a:extLst>
          </p:cNvPr>
          <p:cNvCxnSpPr>
            <a:cxnSpLocks/>
          </p:cNvCxnSpPr>
          <p:nvPr/>
        </p:nvCxnSpPr>
        <p:spPr>
          <a:xfrm flipV="1">
            <a:off x="8448245" y="2630647"/>
            <a:ext cx="0" cy="718655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FF017D91-FABD-4146-80E0-87C5372B9782}"/>
              </a:ext>
            </a:extLst>
          </p:cNvPr>
          <p:cNvSpPr/>
          <p:nvPr/>
        </p:nvSpPr>
        <p:spPr>
          <a:xfrm>
            <a:off x="8292314" y="3308177"/>
            <a:ext cx="72000" cy="7577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Losange 38">
            <a:extLst>
              <a:ext uri="{FF2B5EF4-FFF2-40B4-BE49-F238E27FC236}">
                <a16:creationId xmlns:a16="http://schemas.microsoft.com/office/drawing/2014/main" id="{CA75EADD-51EC-5040-AC7D-CA96B60102CA}"/>
              </a:ext>
            </a:extLst>
          </p:cNvPr>
          <p:cNvSpPr>
            <a:spLocks noChangeAspect="1"/>
          </p:cNvSpPr>
          <p:nvPr/>
        </p:nvSpPr>
        <p:spPr>
          <a:xfrm>
            <a:off x="8044669" y="3265925"/>
            <a:ext cx="153899" cy="144000"/>
          </a:xfrm>
          <a:prstGeom prst="diamond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Losange 135">
            <a:extLst>
              <a:ext uri="{FF2B5EF4-FFF2-40B4-BE49-F238E27FC236}">
                <a16:creationId xmlns:a16="http://schemas.microsoft.com/office/drawing/2014/main" id="{9B77C3B7-0310-854D-8F09-9F3EC0CC8539}"/>
              </a:ext>
            </a:extLst>
          </p:cNvPr>
          <p:cNvSpPr/>
          <p:nvPr/>
        </p:nvSpPr>
        <p:spPr>
          <a:xfrm>
            <a:off x="7754315" y="331041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Losange 136">
            <a:extLst>
              <a:ext uri="{FF2B5EF4-FFF2-40B4-BE49-F238E27FC236}">
                <a16:creationId xmlns:a16="http://schemas.microsoft.com/office/drawing/2014/main" id="{471FE182-3A32-6C49-A19D-CCCCC114D694}"/>
              </a:ext>
            </a:extLst>
          </p:cNvPr>
          <p:cNvSpPr/>
          <p:nvPr/>
        </p:nvSpPr>
        <p:spPr>
          <a:xfrm>
            <a:off x="8402727" y="330406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41F39C1B-E369-F344-9478-07C2217CD146}"/>
              </a:ext>
            </a:extLst>
          </p:cNvPr>
          <p:cNvCxnSpPr>
            <a:cxnSpLocks/>
          </p:cNvCxnSpPr>
          <p:nvPr/>
        </p:nvCxnSpPr>
        <p:spPr>
          <a:xfrm>
            <a:off x="8300120" y="3428831"/>
            <a:ext cx="166444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DAAD6E7F-621B-5943-A444-FB9A4F0D7C54}"/>
              </a:ext>
            </a:extLst>
          </p:cNvPr>
          <p:cNvCxnSpPr>
            <a:cxnSpLocks/>
          </p:cNvCxnSpPr>
          <p:nvPr/>
        </p:nvCxnSpPr>
        <p:spPr>
          <a:xfrm>
            <a:off x="8105474" y="3768145"/>
            <a:ext cx="340349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B17F4B8-D355-5A40-9BFD-912A6809D844}"/>
                  </a:ext>
                </a:extLst>
              </p:cNvPr>
              <p:cNvSpPr/>
              <p:nvPr/>
            </p:nvSpPr>
            <p:spPr>
              <a:xfrm>
                <a:off x="7477344" y="3372156"/>
                <a:ext cx="486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11 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B17F4B8-D355-5A40-9BFD-912A6809D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44" y="3372156"/>
                <a:ext cx="486159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DF451D-A8D7-1145-A0A4-7A77AB2B225A}"/>
                  </a:ext>
                </a:extLst>
              </p:cNvPr>
              <p:cNvSpPr/>
              <p:nvPr/>
            </p:nvSpPr>
            <p:spPr>
              <a:xfrm>
                <a:off x="8177567" y="3372728"/>
                <a:ext cx="486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12 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DF451D-A8D7-1145-A0A4-7A77AB2B2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67" y="3372728"/>
                <a:ext cx="486159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8B1B297-7C6E-B14E-A091-D0A3FADA25D0}"/>
                  </a:ext>
                </a:extLst>
              </p:cNvPr>
              <p:cNvSpPr/>
              <p:nvPr/>
            </p:nvSpPr>
            <p:spPr>
              <a:xfrm>
                <a:off x="8104908" y="3717640"/>
                <a:ext cx="682046" cy="32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(2)12</m:t>
                          </m:r>
                        </m:sub>
                      </m:sSub>
                      <m:r>
                        <a:rPr lang="fr-FR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8B1B297-7C6E-B14E-A091-D0A3FADA2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8" y="3717640"/>
                <a:ext cx="682046" cy="3284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98999DE-0DED-2142-9B52-3A83AFAAECD4}"/>
              </a:ext>
            </a:extLst>
          </p:cNvPr>
          <p:cNvCxnSpPr>
            <a:cxnSpLocks/>
          </p:cNvCxnSpPr>
          <p:nvPr/>
        </p:nvCxnSpPr>
        <p:spPr>
          <a:xfrm>
            <a:off x="7813354" y="3870480"/>
            <a:ext cx="340349" cy="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/>
              <p:nvPr/>
            </p:nvSpPr>
            <p:spPr>
              <a:xfrm>
                <a:off x="7592425" y="3820491"/>
                <a:ext cx="682046" cy="32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(2)11</m:t>
                          </m:r>
                        </m:sub>
                      </m:sSub>
                      <m:r>
                        <a:rPr lang="fr-FR" sz="1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425" y="3820491"/>
                <a:ext cx="682046" cy="3284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3866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37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C08D9DDC-682D-614F-9696-462C4661C43C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99EBAEEE-4A2D-6E47-9C76-739F6B5F47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6114233" y="2714171"/>
            <a:ext cx="5506958" cy="3135086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0BE81B9-DC64-2547-84EA-09EB9C295586}"/>
              </a:ext>
            </a:extLst>
          </p:cNvPr>
          <p:cNvSpPr/>
          <p:nvPr/>
        </p:nvSpPr>
        <p:spPr>
          <a:xfrm>
            <a:off x="6060005" y="2336322"/>
            <a:ext cx="5611527" cy="31195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9C0AD079-D856-3342-BBC3-4E23321FD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778" y="2516857"/>
            <a:ext cx="5657500" cy="127138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81493A3-FAFD-A643-A369-4A7F5CC4F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715" y="4619362"/>
            <a:ext cx="991891" cy="813662"/>
          </a:xfrm>
          <a:prstGeom prst="rect">
            <a:avLst/>
          </a:prstGeom>
        </p:spPr>
      </p:pic>
      <p:sp>
        <p:nvSpPr>
          <p:cNvPr id="36" name="Ellipse 35">
            <a:extLst>
              <a:ext uri="{FF2B5EF4-FFF2-40B4-BE49-F238E27FC236}">
                <a16:creationId xmlns:a16="http://schemas.microsoft.com/office/drawing/2014/main" id="{B93A9B7B-C5E1-8743-83D5-08D2E27A6348}"/>
              </a:ext>
            </a:extLst>
          </p:cNvPr>
          <p:cNvSpPr/>
          <p:nvPr/>
        </p:nvSpPr>
        <p:spPr>
          <a:xfrm>
            <a:off x="8579709" y="5123144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id="{00593C16-329E-4F40-8F70-FA218F396689}"/>
              </a:ext>
            </a:extLst>
          </p:cNvPr>
          <p:cNvCxnSpPr/>
          <p:nvPr/>
        </p:nvCxnSpPr>
        <p:spPr>
          <a:xfrm flipV="1">
            <a:off x="8694807" y="2464231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osange 44">
            <a:extLst>
              <a:ext uri="{FF2B5EF4-FFF2-40B4-BE49-F238E27FC236}">
                <a16:creationId xmlns:a16="http://schemas.microsoft.com/office/drawing/2014/main" id="{1A81E1CF-DA6D-6346-A56A-07F8B8FD8462}"/>
              </a:ext>
            </a:extLst>
          </p:cNvPr>
          <p:cNvSpPr/>
          <p:nvPr/>
        </p:nvSpPr>
        <p:spPr>
          <a:xfrm>
            <a:off x="8467942" y="5110637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53C2873B-0F0D-C84D-9DE4-B6A1043D8281}"/>
              </a:ext>
            </a:extLst>
          </p:cNvPr>
          <p:cNvCxnSpPr/>
          <p:nvPr/>
        </p:nvCxnSpPr>
        <p:spPr>
          <a:xfrm>
            <a:off x="7551504" y="3427374"/>
            <a:ext cx="261850" cy="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F9971C29-7995-A841-969C-AE350C6E5F7B}"/>
              </a:ext>
            </a:extLst>
          </p:cNvPr>
          <p:cNvCxnSpPr>
            <a:cxnSpLocks/>
          </p:cNvCxnSpPr>
          <p:nvPr/>
        </p:nvCxnSpPr>
        <p:spPr>
          <a:xfrm>
            <a:off x="8466564" y="5228437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143CAAA-69CD-1648-84CA-DEF09FC4EBBC}"/>
              </a:ext>
            </a:extLst>
          </p:cNvPr>
          <p:cNvSpPr/>
          <p:nvPr/>
        </p:nvSpPr>
        <p:spPr>
          <a:xfrm>
            <a:off x="6114233" y="1413160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 (3 </a:t>
            </a:r>
            <a:r>
              <a:rPr lang="fr-FR" sz="2800" dirty="0" err="1"/>
              <a:t>levels</a:t>
            </a:r>
            <a:r>
              <a:rPr lang="fr-FR" sz="2800" dirty="0"/>
              <a:t>):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B35FF0-C28D-AC4D-996E-5E9EFD1CD463}"/>
              </a:ext>
            </a:extLst>
          </p:cNvPr>
          <p:cNvSpPr/>
          <p:nvPr/>
        </p:nvSpPr>
        <p:spPr>
          <a:xfrm>
            <a:off x="6687519" y="2074527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D2D63797-B089-CE49-AF17-AF547826A9CF}"/>
              </a:ext>
            </a:extLst>
          </p:cNvPr>
          <p:cNvCxnSpPr/>
          <p:nvPr/>
        </p:nvCxnSpPr>
        <p:spPr>
          <a:xfrm flipV="1">
            <a:off x="8480742" y="4478348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F9661BA3-9E81-A549-9125-58E7AAFF632E}"/>
              </a:ext>
            </a:extLst>
          </p:cNvPr>
          <p:cNvCxnSpPr/>
          <p:nvPr/>
        </p:nvCxnSpPr>
        <p:spPr>
          <a:xfrm>
            <a:off x="114394" y="2288483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Image 64">
            <a:extLst>
              <a:ext uri="{FF2B5EF4-FFF2-40B4-BE49-F238E27FC236}">
                <a16:creationId xmlns:a16="http://schemas.microsoft.com/office/drawing/2014/main" id="{C2EE7678-054B-F342-8D0E-F6757359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23"/>
          <a:stretch/>
        </p:blipFill>
        <p:spPr>
          <a:xfrm>
            <a:off x="240782" y="2672409"/>
            <a:ext cx="5506958" cy="3135086"/>
          </a:xfrm>
          <a:prstGeom prst="rect">
            <a:avLst/>
          </a:prstGeom>
        </p:spPr>
      </p:pic>
      <p:sp>
        <p:nvSpPr>
          <p:cNvPr id="99" name="Rectangle 98">
            <a:extLst>
              <a:ext uri="{FF2B5EF4-FFF2-40B4-BE49-F238E27FC236}">
                <a16:creationId xmlns:a16="http://schemas.microsoft.com/office/drawing/2014/main" id="{2C75300C-6EB3-964C-B225-B3DC812074FF}"/>
              </a:ext>
            </a:extLst>
          </p:cNvPr>
          <p:cNvSpPr/>
          <p:nvPr/>
        </p:nvSpPr>
        <p:spPr>
          <a:xfrm>
            <a:off x="466664" y="2294560"/>
            <a:ext cx="5331417" cy="3068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9A815402-5A2A-414A-9D34-3A78AC276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108" y="2783076"/>
            <a:ext cx="2119086" cy="813662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46DA1BC1-55B9-B74D-9F51-4361D001D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642" y="3570864"/>
            <a:ext cx="2334101" cy="813662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A5A69801-03CE-4140-9DFF-5F50CF2A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0264" y="4412500"/>
            <a:ext cx="991891" cy="813662"/>
          </a:xfrm>
          <a:prstGeom prst="rect">
            <a:avLst/>
          </a:prstGeom>
        </p:spPr>
      </p:pic>
      <p:sp>
        <p:nvSpPr>
          <p:cNvPr id="103" name="Ellipse 102">
            <a:extLst>
              <a:ext uri="{FF2B5EF4-FFF2-40B4-BE49-F238E27FC236}">
                <a16:creationId xmlns:a16="http://schemas.microsoft.com/office/drawing/2014/main" id="{401559A0-C832-2C4C-BA4B-16CAB9EF183E}"/>
              </a:ext>
            </a:extLst>
          </p:cNvPr>
          <p:cNvSpPr/>
          <p:nvPr/>
        </p:nvSpPr>
        <p:spPr>
          <a:xfrm>
            <a:off x="2501130" y="3279892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4" name="Ellipse 103">
            <a:extLst>
              <a:ext uri="{FF2B5EF4-FFF2-40B4-BE49-F238E27FC236}">
                <a16:creationId xmlns:a16="http://schemas.microsoft.com/office/drawing/2014/main" id="{DE466286-9AF1-D346-B6EE-110BFD3FB2BF}"/>
              </a:ext>
            </a:extLst>
          </p:cNvPr>
          <p:cNvSpPr/>
          <p:nvPr/>
        </p:nvSpPr>
        <p:spPr>
          <a:xfrm>
            <a:off x="2085747" y="4052059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5" name="Ellipse 104">
            <a:extLst>
              <a:ext uri="{FF2B5EF4-FFF2-40B4-BE49-F238E27FC236}">
                <a16:creationId xmlns:a16="http://schemas.microsoft.com/office/drawing/2014/main" id="{A71AB8EA-5EFB-7840-9DD5-D1649756E53D}"/>
              </a:ext>
            </a:extLst>
          </p:cNvPr>
          <p:cNvSpPr/>
          <p:nvPr/>
        </p:nvSpPr>
        <p:spPr>
          <a:xfrm>
            <a:off x="2706258" y="4916282"/>
            <a:ext cx="72000" cy="7577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06" name="Connecteur droit 105">
            <a:extLst>
              <a:ext uri="{FF2B5EF4-FFF2-40B4-BE49-F238E27FC236}">
                <a16:creationId xmlns:a16="http://schemas.microsoft.com/office/drawing/2014/main" id="{476E0101-5079-E549-BA0F-62B7E2491B48}"/>
              </a:ext>
            </a:extLst>
          </p:cNvPr>
          <p:cNvCxnSpPr/>
          <p:nvPr/>
        </p:nvCxnSpPr>
        <p:spPr>
          <a:xfrm flipV="1">
            <a:off x="2821356" y="2422469"/>
            <a:ext cx="0" cy="2991689"/>
          </a:xfrm>
          <a:prstGeom prst="line">
            <a:avLst/>
          </a:prstGeom>
          <a:ln w="95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Losange 106">
            <a:extLst>
              <a:ext uri="{FF2B5EF4-FFF2-40B4-BE49-F238E27FC236}">
                <a16:creationId xmlns:a16="http://schemas.microsoft.com/office/drawing/2014/main" id="{A849F222-6ED7-EA43-B888-F3BCB7F3ECB4}"/>
              </a:ext>
            </a:extLst>
          </p:cNvPr>
          <p:cNvSpPr/>
          <p:nvPr/>
        </p:nvSpPr>
        <p:spPr>
          <a:xfrm>
            <a:off x="2273959" y="3268652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8" name="Losange 107">
            <a:extLst>
              <a:ext uri="{FF2B5EF4-FFF2-40B4-BE49-F238E27FC236}">
                <a16:creationId xmlns:a16="http://schemas.microsoft.com/office/drawing/2014/main" id="{61DBD1ED-1A27-E94D-9730-EB3E5F7FE16A}"/>
              </a:ext>
            </a:extLst>
          </p:cNvPr>
          <p:cNvSpPr/>
          <p:nvPr/>
        </p:nvSpPr>
        <p:spPr>
          <a:xfrm>
            <a:off x="2380950" y="4060745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9" name="Losange 108">
            <a:extLst>
              <a:ext uri="{FF2B5EF4-FFF2-40B4-BE49-F238E27FC236}">
                <a16:creationId xmlns:a16="http://schemas.microsoft.com/office/drawing/2014/main" id="{6716CEBD-F812-5748-810E-49D01775B1B4}"/>
              </a:ext>
            </a:extLst>
          </p:cNvPr>
          <p:cNvSpPr/>
          <p:nvPr/>
        </p:nvSpPr>
        <p:spPr>
          <a:xfrm>
            <a:off x="2594491" y="4903775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2DF159B3-73A0-184F-8FE9-7C5B334BAE0C}"/>
              </a:ext>
            </a:extLst>
          </p:cNvPr>
          <p:cNvCxnSpPr/>
          <p:nvPr/>
        </p:nvCxnSpPr>
        <p:spPr>
          <a:xfrm>
            <a:off x="2295744" y="3231669"/>
            <a:ext cx="26185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5120814C-9E18-F845-B2B7-548FB1F61E92}"/>
              </a:ext>
            </a:extLst>
          </p:cNvPr>
          <p:cNvCxnSpPr>
            <a:cxnSpLocks/>
          </p:cNvCxnSpPr>
          <p:nvPr/>
        </p:nvCxnSpPr>
        <p:spPr>
          <a:xfrm>
            <a:off x="2130264" y="4015988"/>
            <a:ext cx="284807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necteur droit avec flèche 111">
            <a:extLst>
              <a:ext uri="{FF2B5EF4-FFF2-40B4-BE49-F238E27FC236}">
                <a16:creationId xmlns:a16="http://schemas.microsoft.com/office/drawing/2014/main" id="{89E13061-3106-6945-BB8D-7623941A1286}"/>
              </a:ext>
            </a:extLst>
          </p:cNvPr>
          <p:cNvCxnSpPr>
            <a:cxnSpLocks/>
          </p:cNvCxnSpPr>
          <p:nvPr/>
        </p:nvCxnSpPr>
        <p:spPr>
          <a:xfrm>
            <a:off x="2593113" y="5021575"/>
            <a:ext cx="17867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6044D69-1001-4447-8BB0-4C807D922089}"/>
                  </a:ext>
                </a:extLst>
              </p:cNvPr>
              <p:cNvSpPr/>
              <p:nvPr/>
            </p:nvSpPr>
            <p:spPr>
              <a:xfrm>
                <a:off x="2273959" y="2894221"/>
                <a:ext cx="4413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6044D69-1001-4447-8BB0-4C807D9220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959" y="2894221"/>
                <a:ext cx="44133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ADD5187-45D5-4742-A7EA-BE0AB855F634}"/>
                  </a:ext>
                </a:extLst>
              </p:cNvPr>
              <p:cNvSpPr/>
              <p:nvPr/>
            </p:nvSpPr>
            <p:spPr>
              <a:xfrm>
                <a:off x="2077334" y="3631571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4ADD5187-45D5-4742-A7EA-BE0AB855F6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7334" y="3631571"/>
                <a:ext cx="44666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FCE06B-DA5C-2B4C-89F3-F8DC6F71B6A4}"/>
                  </a:ext>
                </a:extLst>
              </p:cNvPr>
              <p:cNvSpPr/>
              <p:nvPr/>
            </p:nvSpPr>
            <p:spPr>
              <a:xfrm>
                <a:off x="2506871" y="4925933"/>
                <a:ext cx="4466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</a:p>
            </p:txBody>
          </p:sp>
        </mc:Choice>
        <mc:Fallback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82FCE06B-DA5C-2B4C-89F3-F8DC6F71B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871" y="4925933"/>
                <a:ext cx="44666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6" name="Rectangle 115">
            <a:extLst>
              <a:ext uri="{FF2B5EF4-FFF2-40B4-BE49-F238E27FC236}">
                <a16:creationId xmlns:a16="http://schemas.microsoft.com/office/drawing/2014/main" id="{DE5397C4-7FC3-D147-9E61-D676656FF594}"/>
              </a:ext>
            </a:extLst>
          </p:cNvPr>
          <p:cNvSpPr/>
          <p:nvPr/>
        </p:nvSpPr>
        <p:spPr>
          <a:xfrm>
            <a:off x="814068" y="2032765"/>
            <a:ext cx="35759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experimental</a:t>
            </a:r>
            <a:r>
              <a:rPr lang="fr-FR" sz="2400" i="1" dirty="0"/>
              <a:t> world »</a:t>
            </a:r>
          </a:p>
        </p:txBody>
      </p:sp>
      <p:cxnSp>
        <p:nvCxnSpPr>
          <p:cNvPr id="117" name="Connecteur droit 116">
            <a:extLst>
              <a:ext uri="{FF2B5EF4-FFF2-40B4-BE49-F238E27FC236}">
                <a16:creationId xmlns:a16="http://schemas.microsoft.com/office/drawing/2014/main" id="{22A197F9-6B53-014A-B54D-6F8892155C19}"/>
              </a:ext>
            </a:extLst>
          </p:cNvPr>
          <p:cNvCxnSpPr/>
          <p:nvPr/>
        </p:nvCxnSpPr>
        <p:spPr>
          <a:xfrm flipV="1">
            <a:off x="2323398" y="2630647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eur droit avec flèche 117">
            <a:extLst>
              <a:ext uri="{FF2B5EF4-FFF2-40B4-BE49-F238E27FC236}">
                <a16:creationId xmlns:a16="http://schemas.microsoft.com/office/drawing/2014/main" id="{B39DB61D-AAA0-DD42-98BF-82F9C59791F5}"/>
              </a:ext>
            </a:extLst>
          </p:cNvPr>
          <p:cNvCxnSpPr>
            <a:cxnSpLocks/>
          </p:cNvCxnSpPr>
          <p:nvPr/>
        </p:nvCxnSpPr>
        <p:spPr>
          <a:xfrm>
            <a:off x="2327360" y="2783076"/>
            <a:ext cx="49399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586F742-1EEA-1448-96CA-3644E3BC5CE5}"/>
                  </a:ext>
                </a:extLst>
              </p:cNvPr>
              <p:cNvSpPr/>
              <p:nvPr/>
            </p:nvSpPr>
            <p:spPr>
              <a:xfrm>
                <a:off x="2351091" y="2417270"/>
                <a:ext cx="4868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7586F742-1EEA-1448-96CA-3644E3BC5C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1091" y="2417270"/>
                <a:ext cx="486800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0" name="Connecteur droit 119">
            <a:extLst>
              <a:ext uri="{FF2B5EF4-FFF2-40B4-BE49-F238E27FC236}">
                <a16:creationId xmlns:a16="http://schemas.microsoft.com/office/drawing/2014/main" id="{8A6820D0-0A07-9445-A77E-271629D6E904}"/>
              </a:ext>
            </a:extLst>
          </p:cNvPr>
          <p:cNvCxnSpPr/>
          <p:nvPr/>
        </p:nvCxnSpPr>
        <p:spPr>
          <a:xfrm flipV="1">
            <a:off x="2419671" y="3424107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11F0790D-E25D-A84B-85DE-D2D094D97BDE}"/>
              </a:ext>
            </a:extLst>
          </p:cNvPr>
          <p:cNvCxnSpPr>
            <a:cxnSpLocks/>
          </p:cNvCxnSpPr>
          <p:nvPr/>
        </p:nvCxnSpPr>
        <p:spPr>
          <a:xfrm>
            <a:off x="2419671" y="3670514"/>
            <a:ext cx="400638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2E2B14E-1B90-6B47-9B0F-0B6C092EA216}"/>
                  </a:ext>
                </a:extLst>
              </p:cNvPr>
              <p:cNvSpPr/>
              <p:nvPr/>
            </p:nvSpPr>
            <p:spPr>
              <a:xfrm>
                <a:off x="2467143" y="3330869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2E2B14E-1B90-6B47-9B0F-0B6C092EA2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143" y="3330869"/>
                <a:ext cx="492122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3" name="Connecteur droit 122">
            <a:extLst>
              <a:ext uri="{FF2B5EF4-FFF2-40B4-BE49-F238E27FC236}">
                <a16:creationId xmlns:a16="http://schemas.microsoft.com/office/drawing/2014/main" id="{C5AB9822-E521-2648-AB9A-5FC64FCE3D86}"/>
              </a:ext>
            </a:extLst>
          </p:cNvPr>
          <p:cNvCxnSpPr/>
          <p:nvPr/>
        </p:nvCxnSpPr>
        <p:spPr>
          <a:xfrm flipV="1">
            <a:off x="2607291" y="4271486"/>
            <a:ext cx="0" cy="680352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Connecteur droit avec flèche 123">
            <a:extLst>
              <a:ext uri="{FF2B5EF4-FFF2-40B4-BE49-F238E27FC236}">
                <a16:creationId xmlns:a16="http://schemas.microsoft.com/office/drawing/2014/main" id="{1D3FC3C2-0DEE-9643-8D5D-F99150D162C3}"/>
              </a:ext>
            </a:extLst>
          </p:cNvPr>
          <p:cNvCxnSpPr>
            <a:cxnSpLocks/>
          </p:cNvCxnSpPr>
          <p:nvPr/>
        </p:nvCxnSpPr>
        <p:spPr>
          <a:xfrm>
            <a:off x="2593630" y="4421786"/>
            <a:ext cx="22667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67712B9-FA3A-424D-AA26-A9446C114E10}"/>
                  </a:ext>
                </a:extLst>
              </p:cNvPr>
              <p:cNvSpPr/>
              <p:nvPr/>
            </p:nvSpPr>
            <p:spPr>
              <a:xfrm>
                <a:off x="2180608" y="4125861"/>
                <a:ext cx="4921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dirty="0"/>
              </a:p>
            </p:txBody>
          </p:sp>
        </mc:Choice>
        <mc:Fallback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D67712B9-FA3A-424D-AA26-A9446C114E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608" y="4125861"/>
                <a:ext cx="49212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Mixed-</a:t>
            </a:r>
            <a:r>
              <a:rPr lang="fr-FR" sz="2800" dirty="0" err="1"/>
              <a:t>effect</a:t>
            </a:r>
            <a:r>
              <a:rPr lang="fr-FR" sz="2800" dirty="0"/>
              <a:t> model (3 </a:t>
            </a:r>
            <a:r>
              <a:rPr lang="fr-FR" sz="2800" dirty="0" err="1"/>
              <a:t>levels</a:t>
            </a:r>
            <a:r>
              <a:rPr lang="fr-FR" sz="2800" dirty="0"/>
              <a:t>):</a:t>
            </a:r>
          </a:p>
        </p:txBody>
      </p:sp>
      <p:sp>
        <p:nvSpPr>
          <p:cNvPr id="5" name="Accolade fermante 4">
            <a:extLst>
              <a:ext uri="{FF2B5EF4-FFF2-40B4-BE49-F238E27FC236}">
                <a16:creationId xmlns:a16="http://schemas.microsoft.com/office/drawing/2014/main" id="{140B1A3B-6554-2E47-82AE-5090436E5582}"/>
              </a:ext>
            </a:extLst>
          </p:cNvPr>
          <p:cNvSpPr/>
          <p:nvPr/>
        </p:nvSpPr>
        <p:spPr>
          <a:xfrm>
            <a:off x="3521995" y="2527193"/>
            <a:ext cx="466706" cy="1745522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155967A0-4CA2-AE4B-A5A1-8FCE949C16EC}"/>
              </a:ext>
            </a:extLst>
          </p:cNvPr>
          <p:cNvSpPr/>
          <p:nvPr/>
        </p:nvSpPr>
        <p:spPr>
          <a:xfrm>
            <a:off x="4053854" y="3090821"/>
            <a:ext cx="17696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 err="1"/>
              <a:t>Same</a:t>
            </a:r>
            <a:r>
              <a:rPr lang="fr-FR" sz="2400" i="1" dirty="0"/>
              <a:t> cluster</a:t>
            </a:r>
          </a:p>
        </p:txBody>
      </p:sp>
      <p:cxnSp>
        <p:nvCxnSpPr>
          <p:cNvPr id="133" name="Connecteur droit 132">
            <a:extLst>
              <a:ext uri="{FF2B5EF4-FFF2-40B4-BE49-F238E27FC236}">
                <a16:creationId xmlns:a16="http://schemas.microsoft.com/office/drawing/2014/main" id="{29CD3BA8-75B1-D847-B3CB-F3B091537058}"/>
              </a:ext>
            </a:extLst>
          </p:cNvPr>
          <p:cNvCxnSpPr>
            <a:cxnSpLocks/>
          </p:cNvCxnSpPr>
          <p:nvPr/>
        </p:nvCxnSpPr>
        <p:spPr>
          <a:xfrm flipH="1" flipV="1">
            <a:off x="8120178" y="2459032"/>
            <a:ext cx="1440" cy="1718901"/>
          </a:xfrm>
          <a:prstGeom prst="lin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rme libre 8">
            <a:extLst>
              <a:ext uri="{FF2B5EF4-FFF2-40B4-BE49-F238E27FC236}">
                <a16:creationId xmlns:a16="http://schemas.microsoft.com/office/drawing/2014/main" id="{42816A10-6D05-5546-B9E9-F1E30F7E3C43}"/>
              </a:ext>
            </a:extLst>
          </p:cNvPr>
          <p:cNvSpPr/>
          <p:nvPr/>
        </p:nvSpPr>
        <p:spPr>
          <a:xfrm>
            <a:off x="7238170" y="2974668"/>
            <a:ext cx="1130964" cy="373416"/>
          </a:xfrm>
          <a:custGeom>
            <a:avLst/>
            <a:gdLst>
              <a:gd name="connsiteX0" fmla="*/ 0 w 657225"/>
              <a:gd name="connsiteY0" fmla="*/ 360716 h 373416"/>
              <a:gd name="connsiteX1" fmla="*/ 120650 w 657225"/>
              <a:gd name="connsiteY1" fmla="*/ 325791 h 373416"/>
              <a:gd name="connsiteX2" fmla="*/ 174625 w 657225"/>
              <a:gd name="connsiteY2" fmla="*/ 290866 h 373416"/>
              <a:gd name="connsiteX3" fmla="*/ 209550 w 657225"/>
              <a:gd name="connsiteY3" fmla="*/ 246416 h 373416"/>
              <a:gd name="connsiteX4" fmla="*/ 241300 w 657225"/>
              <a:gd name="connsiteY4" fmla="*/ 160691 h 373416"/>
              <a:gd name="connsiteX5" fmla="*/ 260350 w 657225"/>
              <a:gd name="connsiteY5" fmla="*/ 106716 h 373416"/>
              <a:gd name="connsiteX6" fmla="*/ 266700 w 657225"/>
              <a:gd name="connsiteY6" fmla="*/ 65441 h 373416"/>
              <a:gd name="connsiteX7" fmla="*/ 301625 w 657225"/>
              <a:gd name="connsiteY7" fmla="*/ 5116 h 373416"/>
              <a:gd name="connsiteX8" fmla="*/ 314325 w 657225"/>
              <a:gd name="connsiteY8" fmla="*/ 5116 h 373416"/>
              <a:gd name="connsiteX9" fmla="*/ 339725 w 657225"/>
              <a:gd name="connsiteY9" fmla="*/ 20991 h 373416"/>
              <a:gd name="connsiteX10" fmla="*/ 352425 w 657225"/>
              <a:gd name="connsiteY10" fmla="*/ 59091 h 373416"/>
              <a:gd name="connsiteX11" fmla="*/ 371475 w 657225"/>
              <a:gd name="connsiteY11" fmla="*/ 106716 h 373416"/>
              <a:gd name="connsiteX12" fmla="*/ 403225 w 657225"/>
              <a:gd name="connsiteY12" fmla="*/ 195616 h 373416"/>
              <a:gd name="connsiteX13" fmla="*/ 431800 w 657225"/>
              <a:gd name="connsiteY13" fmla="*/ 249591 h 373416"/>
              <a:gd name="connsiteX14" fmla="*/ 466725 w 657225"/>
              <a:gd name="connsiteY14" fmla="*/ 300391 h 373416"/>
              <a:gd name="connsiteX15" fmla="*/ 501650 w 657225"/>
              <a:gd name="connsiteY15" fmla="*/ 328966 h 373416"/>
              <a:gd name="connsiteX16" fmla="*/ 555625 w 657225"/>
              <a:gd name="connsiteY16" fmla="*/ 348016 h 373416"/>
              <a:gd name="connsiteX17" fmla="*/ 625475 w 657225"/>
              <a:gd name="connsiteY17" fmla="*/ 360716 h 373416"/>
              <a:gd name="connsiteX18" fmla="*/ 657225 w 657225"/>
              <a:gd name="connsiteY18" fmla="*/ 373416 h 373416"/>
              <a:gd name="connsiteX19" fmla="*/ 0 w 657225"/>
              <a:gd name="connsiteY19" fmla="*/ 360716 h 373416"/>
              <a:gd name="connsiteX0" fmla="*/ 0 w 665281"/>
              <a:gd name="connsiteY0" fmla="*/ 376829 h 376829"/>
              <a:gd name="connsiteX1" fmla="*/ 128706 w 665281"/>
              <a:gd name="connsiteY1" fmla="*/ 325791 h 376829"/>
              <a:gd name="connsiteX2" fmla="*/ 182681 w 665281"/>
              <a:gd name="connsiteY2" fmla="*/ 290866 h 376829"/>
              <a:gd name="connsiteX3" fmla="*/ 217606 w 665281"/>
              <a:gd name="connsiteY3" fmla="*/ 246416 h 376829"/>
              <a:gd name="connsiteX4" fmla="*/ 249356 w 665281"/>
              <a:gd name="connsiteY4" fmla="*/ 160691 h 376829"/>
              <a:gd name="connsiteX5" fmla="*/ 268406 w 665281"/>
              <a:gd name="connsiteY5" fmla="*/ 106716 h 376829"/>
              <a:gd name="connsiteX6" fmla="*/ 274756 w 665281"/>
              <a:gd name="connsiteY6" fmla="*/ 65441 h 376829"/>
              <a:gd name="connsiteX7" fmla="*/ 309681 w 665281"/>
              <a:gd name="connsiteY7" fmla="*/ 5116 h 376829"/>
              <a:gd name="connsiteX8" fmla="*/ 322381 w 665281"/>
              <a:gd name="connsiteY8" fmla="*/ 5116 h 376829"/>
              <a:gd name="connsiteX9" fmla="*/ 347781 w 665281"/>
              <a:gd name="connsiteY9" fmla="*/ 20991 h 376829"/>
              <a:gd name="connsiteX10" fmla="*/ 360481 w 665281"/>
              <a:gd name="connsiteY10" fmla="*/ 59091 h 376829"/>
              <a:gd name="connsiteX11" fmla="*/ 379531 w 665281"/>
              <a:gd name="connsiteY11" fmla="*/ 106716 h 376829"/>
              <a:gd name="connsiteX12" fmla="*/ 411281 w 665281"/>
              <a:gd name="connsiteY12" fmla="*/ 195616 h 376829"/>
              <a:gd name="connsiteX13" fmla="*/ 439856 w 665281"/>
              <a:gd name="connsiteY13" fmla="*/ 249591 h 376829"/>
              <a:gd name="connsiteX14" fmla="*/ 474781 w 665281"/>
              <a:gd name="connsiteY14" fmla="*/ 300391 h 376829"/>
              <a:gd name="connsiteX15" fmla="*/ 509706 w 665281"/>
              <a:gd name="connsiteY15" fmla="*/ 328966 h 376829"/>
              <a:gd name="connsiteX16" fmla="*/ 563681 w 665281"/>
              <a:gd name="connsiteY16" fmla="*/ 348016 h 376829"/>
              <a:gd name="connsiteX17" fmla="*/ 633531 w 665281"/>
              <a:gd name="connsiteY17" fmla="*/ 360716 h 376829"/>
              <a:gd name="connsiteX18" fmla="*/ 665281 w 665281"/>
              <a:gd name="connsiteY18" fmla="*/ 373416 h 376829"/>
              <a:gd name="connsiteX19" fmla="*/ 0 w 665281"/>
              <a:gd name="connsiteY19" fmla="*/ 376829 h 376829"/>
              <a:gd name="connsiteX0" fmla="*/ 0 w 665281"/>
              <a:gd name="connsiteY0" fmla="*/ 372801 h 373416"/>
              <a:gd name="connsiteX1" fmla="*/ 128706 w 665281"/>
              <a:gd name="connsiteY1" fmla="*/ 325791 h 373416"/>
              <a:gd name="connsiteX2" fmla="*/ 182681 w 665281"/>
              <a:gd name="connsiteY2" fmla="*/ 290866 h 373416"/>
              <a:gd name="connsiteX3" fmla="*/ 217606 w 665281"/>
              <a:gd name="connsiteY3" fmla="*/ 246416 h 373416"/>
              <a:gd name="connsiteX4" fmla="*/ 249356 w 665281"/>
              <a:gd name="connsiteY4" fmla="*/ 160691 h 373416"/>
              <a:gd name="connsiteX5" fmla="*/ 268406 w 665281"/>
              <a:gd name="connsiteY5" fmla="*/ 106716 h 373416"/>
              <a:gd name="connsiteX6" fmla="*/ 274756 w 665281"/>
              <a:gd name="connsiteY6" fmla="*/ 65441 h 373416"/>
              <a:gd name="connsiteX7" fmla="*/ 309681 w 665281"/>
              <a:gd name="connsiteY7" fmla="*/ 5116 h 373416"/>
              <a:gd name="connsiteX8" fmla="*/ 322381 w 665281"/>
              <a:gd name="connsiteY8" fmla="*/ 5116 h 373416"/>
              <a:gd name="connsiteX9" fmla="*/ 347781 w 665281"/>
              <a:gd name="connsiteY9" fmla="*/ 20991 h 373416"/>
              <a:gd name="connsiteX10" fmla="*/ 360481 w 665281"/>
              <a:gd name="connsiteY10" fmla="*/ 59091 h 373416"/>
              <a:gd name="connsiteX11" fmla="*/ 379531 w 665281"/>
              <a:gd name="connsiteY11" fmla="*/ 106716 h 373416"/>
              <a:gd name="connsiteX12" fmla="*/ 411281 w 665281"/>
              <a:gd name="connsiteY12" fmla="*/ 195616 h 373416"/>
              <a:gd name="connsiteX13" fmla="*/ 439856 w 665281"/>
              <a:gd name="connsiteY13" fmla="*/ 249591 h 373416"/>
              <a:gd name="connsiteX14" fmla="*/ 474781 w 665281"/>
              <a:gd name="connsiteY14" fmla="*/ 300391 h 373416"/>
              <a:gd name="connsiteX15" fmla="*/ 509706 w 665281"/>
              <a:gd name="connsiteY15" fmla="*/ 328966 h 373416"/>
              <a:gd name="connsiteX16" fmla="*/ 563681 w 665281"/>
              <a:gd name="connsiteY16" fmla="*/ 348016 h 373416"/>
              <a:gd name="connsiteX17" fmla="*/ 633531 w 665281"/>
              <a:gd name="connsiteY17" fmla="*/ 360716 h 373416"/>
              <a:gd name="connsiteX18" fmla="*/ 665281 w 665281"/>
              <a:gd name="connsiteY18" fmla="*/ 373416 h 373416"/>
              <a:gd name="connsiteX19" fmla="*/ 0 w 665281"/>
              <a:gd name="connsiteY19" fmla="*/ 372801 h 3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5281" h="373416">
                <a:moveTo>
                  <a:pt x="0" y="372801"/>
                </a:moveTo>
                <a:cubicBezTo>
                  <a:pt x="45773" y="361159"/>
                  <a:pt x="98259" y="339447"/>
                  <a:pt x="128706" y="325791"/>
                </a:cubicBezTo>
                <a:cubicBezTo>
                  <a:pt x="159153" y="312135"/>
                  <a:pt x="167864" y="304095"/>
                  <a:pt x="182681" y="290866"/>
                </a:cubicBezTo>
                <a:cubicBezTo>
                  <a:pt x="197498" y="277637"/>
                  <a:pt x="206494" y="268112"/>
                  <a:pt x="217606" y="246416"/>
                </a:cubicBezTo>
                <a:cubicBezTo>
                  <a:pt x="228718" y="224720"/>
                  <a:pt x="240889" y="183974"/>
                  <a:pt x="249356" y="160691"/>
                </a:cubicBezTo>
                <a:cubicBezTo>
                  <a:pt x="257823" y="137408"/>
                  <a:pt x="264173" y="122591"/>
                  <a:pt x="268406" y="106716"/>
                </a:cubicBezTo>
                <a:cubicBezTo>
                  <a:pt x="272639" y="90841"/>
                  <a:pt x="267877" y="82374"/>
                  <a:pt x="274756" y="65441"/>
                </a:cubicBezTo>
                <a:cubicBezTo>
                  <a:pt x="281635" y="48508"/>
                  <a:pt x="309681" y="5116"/>
                  <a:pt x="309681" y="5116"/>
                </a:cubicBezTo>
                <a:cubicBezTo>
                  <a:pt x="317618" y="-4938"/>
                  <a:pt x="316031" y="2470"/>
                  <a:pt x="322381" y="5116"/>
                </a:cubicBezTo>
                <a:cubicBezTo>
                  <a:pt x="328731" y="7762"/>
                  <a:pt x="341431" y="11995"/>
                  <a:pt x="347781" y="20991"/>
                </a:cubicBezTo>
                <a:cubicBezTo>
                  <a:pt x="354131" y="29987"/>
                  <a:pt x="355189" y="44804"/>
                  <a:pt x="360481" y="59091"/>
                </a:cubicBezTo>
                <a:cubicBezTo>
                  <a:pt x="365773" y="73378"/>
                  <a:pt x="371064" y="83962"/>
                  <a:pt x="379531" y="106716"/>
                </a:cubicBezTo>
                <a:cubicBezTo>
                  <a:pt x="387998" y="129470"/>
                  <a:pt x="401227" y="171804"/>
                  <a:pt x="411281" y="195616"/>
                </a:cubicBezTo>
                <a:cubicBezTo>
                  <a:pt x="421335" y="219428"/>
                  <a:pt x="429273" y="232128"/>
                  <a:pt x="439856" y="249591"/>
                </a:cubicBezTo>
                <a:cubicBezTo>
                  <a:pt x="450439" y="267053"/>
                  <a:pt x="463139" y="287162"/>
                  <a:pt x="474781" y="300391"/>
                </a:cubicBezTo>
                <a:cubicBezTo>
                  <a:pt x="486423" y="313620"/>
                  <a:pt x="494889" y="321028"/>
                  <a:pt x="509706" y="328966"/>
                </a:cubicBezTo>
                <a:cubicBezTo>
                  <a:pt x="524523" y="336903"/>
                  <a:pt x="543044" y="342724"/>
                  <a:pt x="563681" y="348016"/>
                </a:cubicBezTo>
                <a:cubicBezTo>
                  <a:pt x="584318" y="353308"/>
                  <a:pt x="616598" y="356483"/>
                  <a:pt x="633531" y="360716"/>
                </a:cubicBezTo>
                <a:cubicBezTo>
                  <a:pt x="650464" y="364949"/>
                  <a:pt x="665281" y="373416"/>
                  <a:pt x="665281" y="373416"/>
                </a:cubicBezTo>
                <a:lnTo>
                  <a:pt x="0" y="372801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BEF3296-B9D6-3C4C-8CEC-CAD528501EE1}"/>
              </a:ext>
            </a:extLst>
          </p:cNvPr>
          <p:cNvCxnSpPr/>
          <p:nvPr/>
        </p:nvCxnSpPr>
        <p:spPr>
          <a:xfrm flipV="1">
            <a:off x="7787908" y="2668949"/>
            <a:ext cx="0" cy="680352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Ellipse 127">
            <a:extLst>
              <a:ext uri="{FF2B5EF4-FFF2-40B4-BE49-F238E27FC236}">
                <a16:creationId xmlns:a16="http://schemas.microsoft.com/office/drawing/2014/main" id="{76216859-5EC2-AD4A-8FF6-1AEABA874471}"/>
              </a:ext>
            </a:extLst>
          </p:cNvPr>
          <p:cNvSpPr/>
          <p:nvPr/>
        </p:nvSpPr>
        <p:spPr>
          <a:xfrm>
            <a:off x="7515504" y="3305315"/>
            <a:ext cx="72000" cy="7577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35" name="Forme libre 134">
            <a:extLst>
              <a:ext uri="{FF2B5EF4-FFF2-40B4-BE49-F238E27FC236}">
                <a16:creationId xmlns:a16="http://schemas.microsoft.com/office/drawing/2014/main" id="{97221DBD-B8CC-624C-8C51-33767CED4690}"/>
              </a:ext>
            </a:extLst>
          </p:cNvPr>
          <p:cNvSpPr/>
          <p:nvPr/>
        </p:nvSpPr>
        <p:spPr>
          <a:xfrm>
            <a:off x="7903854" y="2975277"/>
            <a:ext cx="1130964" cy="373416"/>
          </a:xfrm>
          <a:custGeom>
            <a:avLst/>
            <a:gdLst>
              <a:gd name="connsiteX0" fmla="*/ 0 w 657225"/>
              <a:gd name="connsiteY0" fmla="*/ 360716 h 373416"/>
              <a:gd name="connsiteX1" fmla="*/ 120650 w 657225"/>
              <a:gd name="connsiteY1" fmla="*/ 325791 h 373416"/>
              <a:gd name="connsiteX2" fmla="*/ 174625 w 657225"/>
              <a:gd name="connsiteY2" fmla="*/ 290866 h 373416"/>
              <a:gd name="connsiteX3" fmla="*/ 209550 w 657225"/>
              <a:gd name="connsiteY3" fmla="*/ 246416 h 373416"/>
              <a:gd name="connsiteX4" fmla="*/ 241300 w 657225"/>
              <a:gd name="connsiteY4" fmla="*/ 160691 h 373416"/>
              <a:gd name="connsiteX5" fmla="*/ 260350 w 657225"/>
              <a:gd name="connsiteY5" fmla="*/ 106716 h 373416"/>
              <a:gd name="connsiteX6" fmla="*/ 266700 w 657225"/>
              <a:gd name="connsiteY6" fmla="*/ 65441 h 373416"/>
              <a:gd name="connsiteX7" fmla="*/ 301625 w 657225"/>
              <a:gd name="connsiteY7" fmla="*/ 5116 h 373416"/>
              <a:gd name="connsiteX8" fmla="*/ 314325 w 657225"/>
              <a:gd name="connsiteY8" fmla="*/ 5116 h 373416"/>
              <a:gd name="connsiteX9" fmla="*/ 339725 w 657225"/>
              <a:gd name="connsiteY9" fmla="*/ 20991 h 373416"/>
              <a:gd name="connsiteX10" fmla="*/ 352425 w 657225"/>
              <a:gd name="connsiteY10" fmla="*/ 59091 h 373416"/>
              <a:gd name="connsiteX11" fmla="*/ 371475 w 657225"/>
              <a:gd name="connsiteY11" fmla="*/ 106716 h 373416"/>
              <a:gd name="connsiteX12" fmla="*/ 403225 w 657225"/>
              <a:gd name="connsiteY12" fmla="*/ 195616 h 373416"/>
              <a:gd name="connsiteX13" fmla="*/ 431800 w 657225"/>
              <a:gd name="connsiteY13" fmla="*/ 249591 h 373416"/>
              <a:gd name="connsiteX14" fmla="*/ 466725 w 657225"/>
              <a:gd name="connsiteY14" fmla="*/ 300391 h 373416"/>
              <a:gd name="connsiteX15" fmla="*/ 501650 w 657225"/>
              <a:gd name="connsiteY15" fmla="*/ 328966 h 373416"/>
              <a:gd name="connsiteX16" fmla="*/ 555625 w 657225"/>
              <a:gd name="connsiteY16" fmla="*/ 348016 h 373416"/>
              <a:gd name="connsiteX17" fmla="*/ 625475 w 657225"/>
              <a:gd name="connsiteY17" fmla="*/ 360716 h 373416"/>
              <a:gd name="connsiteX18" fmla="*/ 657225 w 657225"/>
              <a:gd name="connsiteY18" fmla="*/ 373416 h 373416"/>
              <a:gd name="connsiteX19" fmla="*/ 0 w 657225"/>
              <a:gd name="connsiteY19" fmla="*/ 360716 h 373416"/>
              <a:gd name="connsiteX0" fmla="*/ 0 w 665281"/>
              <a:gd name="connsiteY0" fmla="*/ 376829 h 376829"/>
              <a:gd name="connsiteX1" fmla="*/ 128706 w 665281"/>
              <a:gd name="connsiteY1" fmla="*/ 325791 h 376829"/>
              <a:gd name="connsiteX2" fmla="*/ 182681 w 665281"/>
              <a:gd name="connsiteY2" fmla="*/ 290866 h 376829"/>
              <a:gd name="connsiteX3" fmla="*/ 217606 w 665281"/>
              <a:gd name="connsiteY3" fmla="*/ 246416 h 376829"/>
              <a:gd name="connsiteX4" fmla="*/ 249356 w 665281"/>
              <a:gd name="connsiteY4" fmla="*/ 160691 h 376829"/>
              <a:gd name="connsiteX5" fmla="*/ 268406 w 665281"/>
              <a:gd name="connsiteY5" fmla="*/ 106716 h 376829"/>
              <a:gd name="connsiteX6" fmla="*/ 274756 w 665281"/>
              <a:gd name="connsiteY6" fmla="*/ 65441 h 376829"/>
              <a:gd name="connsiteX7" fmla="*/ 309681 w 665281"/>
              <a:gd name="connsiteY7" fmla="*/ 5116 h 376829"/>
              <a:gd name="connsiteX8" fmla="*/ 322381 w 665281"/>
              <a:gd name="connsiteY8" fmla="*/ 5116 h 376829"/>
              <a:gd name="connsiteX9" fmla="*/ 347781 w 665281"/>
              <a:gd name="connsiteY9" fmla="*/ 20991 h 376829"/>
              <a:gd name="connsiteX10" fmla="*/ 360481 w 665281"/>
              <a:gd name="connsiteY10" fmla="*/ 59091 h 376829"/>
              <a:gd name="connsiteX11" fmla="*/ 379531 w 665281"/>
              <a:gd name="connsiteY11" fmla="*/ 106716 h 376829"/>
              <a:gd name="connsiteX12" fmla="*/ 411281 w 665281"/>
              <a:gd name="connsiteY12" fmla="*/ 195616 h 376829"/>
              <a:gd name="connsiteX13" fmla="*/ 439856 w 665281"/>
              <a:gd name="connsiteY13" fmla="*/ 249591 h 376829"/>
              <a:gd name="connsiteX14" fmla="*/ 474781 w 665281"/>
              <a:gd name="connsiteY14" fmla="*/ 300391 h 376829"/>
              <a:gd name="connsiteX15" fmla="*/ 509706 w 665281"/>
              <a:gd name="connsiteY15" fmla="*/ 328966 h 376829"/>
              <a:gd name="connsiteX16" fmla="*/ 563681 w 665281"/>
              <a:gd name="connsiteY16" fmla="*/ 348016 h 376829"/>
              <a:gd name="connsiteX17" fmla="*/ 633531 w 665281"/>
              <a:gd name="connsiteY17" fmla="*/ 360716 h 376829"/>
              <a:gd name="connsiteX18" fmla="*/ 665281 w 665281"/>
              <a:gd name="connsiteY18" fmla="*/ 373416 h 376829"/>
              <a:gd name="connsiteX19" fmla="*/ 0 w 665281"/>
              <a:gd name="connsiteY19" fmla="*/ 376829 h 376829"/>
              <a:gd name="connsiteX0" fmla="*/ 0 w 665281"/>
              <a:gd name="connsiteY0" fmla="*/ 372801 h 373416"/>
              <a:gd name="connsiteX1" fmla="*/ 128706 w 665281"/>
              <a:gd name="connsiteY1" fmla="*/ 325791 h 373416"/>
              <a:gd name="connsiteX2" fmla="*/ 182681 w 665281"/>
              <a:gd name="connsiteY2" fmla="*/ 290866 h 373416"/>
              <a:gd name="connsiteX3" fmla="*/ 217606 w 665281"/>
              <a:gd name="connsiteY3" fmla="*/ 246416 h 373416"/>
              <a:gd name="connsiteX4" fmla="*/ 249356 w 665281"/>
              <a:gd name="connsiteY4" fmla="*/ 160691 h 373416"/>
              <a:gd name="connsiteX5" fmla="*/ 268406 w 665281"/>
              <a:gd name="connsiteY5" fmla="*/ 106716 h 373416"/>
              <a:gd name="connsiteX6" fmla="*/ 274756 w 665281"/>
              <a:gd name="connsiteY6" fmla="*/ 65441 h 373416"/>
              <a:gd name="connsiteX7" fmla="*/ 309681 w 665281"/>
              <a:gd name="connsiteY7" fmla="*/ 5116 h 373416"/>
              <a:gd name="connsiteX8" fmla="*/ 322381 w 665281"/>
              <a:gd name="connsiteY8" fmla="*/ 5116 h 373416"/>
              <a:gd name="connsiteX9" fmla="*/ 347781 w 665281"/>
              <a:gd name="connsiteY9" fmla="*/ 20991 h 373416"/>
              <a:gd name="connsiteX10" fmla="*/ 360481 w 665281"/>
              <a:gd name="connsiteY10" fmla="*/ 59091 h 373416"/>
              <a:gd name="connsiteX11" fmla="*/ 379531 w 665281"/>
              <a:gd name="connsiteY11" fmla="*/ 106716 h 373416"/>
              <a:gd name="connsiteX12" fmla="*/ 411281 w 665281"/>
              <a:gd name="connsiteY12" fmla="*/ 195616 h 373416"/>
              <a:gd name="connsiteX13" fmla="*/ 439856 w 665281"/>
              <a:gd name="connsiteY13" fmla="*/ 249591 h 373416"/>
              <a:gd name="connsiteX14" fmla="*/ 474781 w 665281"/>
              <a:gd name="connsiteY14" fmla="*/ 300391 h 373416"/>
              <a:gd name="connsiteX15" fmla="*/ 509706 w 665281"/>
              <a:gd name="connsiteY15" fmla="*/ 328966 h 373416"/>
              <a:gd name="connsiteX16" fmla="*/ 563681 w 665281"/>
              <a:gd name="connsiteY16" fmla="*/ 348016 h 373416"/>
              <a:gd name="connsiteX17" fmla="*/ 633531 w 665281"/>
              <a:gd name="connsiteY17" fmla="*/ 360716 h 373416"/>
              <a:gd name="connsiteX18" fmla="*/ 665281 w 665281"/>
              <a:gd name="connsiteY18" fmla="*/ 373416 h 373416"/>
              <a:gd name="connsiteX19" fmla="*/ 0 w 665281"/>
              <a:gd name="connsiteY19" fmla="*/ 372801 h 373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65281" h="373416">
                <a:moveTo>
                  <a:pt x="0" y="372801"/>
                </a:moveTo>
                <a:cubicBezTo>
                  <a:pt x="45773" y="361159"/>
                  <a:pt x="98259" y="339447"/>
                  <a:pt x="128706" y="325791"/>
                </a:cubicBezTo>
                <a:cubicBezTo>
                  <a:pt x="159153" y="312135"/>
                  <a:pt x="167864" y="304095"/>
                  <a:pt x="182681" y="290866"/>
                </a:cubicBezTo>
                <a:cubicBezTo>
                  <a:pt x="197498" y="277637"/>
                  <a:pt x="206494" y="268112"/>
                  <a:pt x="217606" y="246416"/>
                </a:cubicBezTo>
                <a:cubicBezTo>
                  <a:pt x="228718" y="224720"/>
                  <a:pt x="240889" y="183974"/>
                  <a:pt x="249356" y="160691"/>
                </a:cubicBezTo>
                <a:cubicBezTo>
                  <a:pt x="257823" y="137408"/>
                  <a:pt x="264173" y="122591"/>
                  <a:pt x="268406" y="106716"/>
                </a:cubicBezTo>
                <a:cubicBezTo>
                  <a:pt x="272639" y="90841"/>
                  <a:pt x="267877" y="82374"/>
                  <a:pt x="274756" y="65441"/>
                </a:cubicBezTo>
                <a:cubicBezTo>
                  <a:pt x="281635" y="48508"/>
                  <a:pt x="309681" y="5116"/>
                  <a:pt x="309681" y="5116"/>
                </a:cubicBezTo>
                <a:cubicBezTo>
                  <a:pt x="317618" y="-4938"/>
                  <a:pt x="316031" y="2470"/>
                  <a:pt x="322381" y="5116"/>
                </a:cubicBezTo>
                <a:cubicBezTo>
                  <a:pt x="328731" y="7762"/>
                  <a:pt x="341431" y="11995"/>
                  <a:pt x="347781" y="20991"/>
                </a:cubicBezTo>
                <a:cubicBezTo>
                  <a:pt x="354131" y="29987"/>
                  <a:pt x="355189" y="44804"/>
                  <a:pt x="360481" y="59091"/>
                </a:cubicBezTo>
                <a:cubicBezTo>
                  <a:pt x="365773" y="73378"/>
                  <a:pt x="371064" y="83962"/>
                  <a:pt x="379531" y="106716"/>
                </a:cubicBezTo>
                <a:cubicBezTo>
                  <a:pt x="387998" y="129470"/>
                  <a:pt x="401227" y="171804"/>
                  <a:pt x="411281" y="195616"/>
                </a:cubicBezTo>
                <a:cubicBezTo>
                  <a:pt x="421335" y="219428"/>
                  <a:pt x="429273" y="232128"/>
                  <a:pt x="439856" y="249591"/>
                </a:cubicBezTo>
                <a:cubicBezTo>
                  <a:pt x="450439" y="267053"/>
                  <a:pt x="463139" y="287162"/>
                  <a:pt x="474781" y="300391"/>
                </a:cubicBezTo>
                <a:cubicBezTo>
                  <a:pt x="486423" y="313620"/>
                  <a:pt x="494889" y="321028"/>
                  <a:pt x="509706" y="328966"/>
                </a:cubicBezTo>
                <a:cubicBezTo>
                  <a:pt x="524523" y="336903"/>
                  <a:pt x="543044" y="342724"/>
                  <a:pt x="563681" y="348016"/>
                </a:cubicBezTo>
                <a:cubicBezTo>
                  <a:pt x="584318" y="353308"/>
                  <a:pt x="616598" y="356483"/>
                  <a:pt x="633531" y="360716"/>
                </a:cubicBezTo>
                <a:cubicBezTo>
                  <a:pt x="650464" y="364949"/>
                  <a:pt x="665281" y="373416"/>
                  <a:pt x="665281" y="373416"/>
                </a:cubicBezTo>
                <a:lnTo>
                  <a:pt x="0" y="372801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cxnSp>
        <p:nvCxnSpPr>
          <p:cNvPr id="131" name="Connecteur droit 130">
            <a:extLst>
              <a:ext uri="{FF2B5EF4-FFF2-40B4-BE49-F238E27FC236}">
                <a16:creationId xmlns:a16="http://schemas.microsoft.com/office/drawing/2014/main" id="{DCC57411-E720-0942-8215-525B3EFA8215}"/>
              </a:ext>
            </a:extLst>
          </p:cNvPr>
          <p:cNvCxnSpPr>
            <a:cxnSpLocks/>
          </p:cNvCxnSpPr>
          <p:nvPr/>
        </p:nvCxnSpPr>
        <p:spPr>
          <a:xfrm flipV="1">
            <a:off x="8448245" y="2630647"/>
            <a:ext cx="0" cy="718655"/>
          </a:xfrm>
          <a:prstGeom prst="line">
            <a:avLst/>
          </a:prstGeom>
          <a:ln w="158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>
            <a:extLst>
              <a:ext uri="{FF2B5EF4-FFF2-40B4-BE49-F238E27FC236}">
                <a16:creationId xmlns:a16="http://schemas.microsoft.com/office/drawing/2014/main" id="{FF017D91-FABD-4146-80E0-87C5372B9782}"/>
              </a:ext>
            </a:extLst>
          </p:cNvPr>
          <p:cNvSpPr/>
          <p:nvPr/>
        </p:nvSpPr>
        <p:spPr>
          <a:xfrm>
            <a:off x="8292314" y="3308177"/>
            <a:ext cx="72000" cy="75770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9" name="Losange 38">
            <a:extLst>
              <a:ext uri="{FF2B5EF4-FFF2-40B4-BE49-F238E27FC236}">
                <a16:creationId xmlns:a16="http://schemas.microsoft.com/office/drawing/2014/main" id="{CA75EADD-51EC-5040-AC7D-CA96B60102CA}"/>
              </a:ext>
            </a:extLst>
          </p:cNvPr>
          <p:cNvSpPr>
            <a:spLocks noChangeAspect="1"/>
          </p:cNvSpPr>
          <p:nvPr/>
        </p:nvSpPr>
        <p:spPr>
          <a:xfrm>
            <a:off x="8044669" y="3265925"/>
            <a:ext cx="153899" cy="144000"/>
          </a:xfrm>
          <a:prstGeom prst="diamond">
            <a:avLst/>
          </a:prstGeom>
          <a:solidFill>
            <a:srgbClr val="00B05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6" name="Losange 135">
            <a:extLst>
              <a:ext uri="{FF2B5EF4-FFF2-40B4-BE49-F238E27FC236}">
                <a16:creationId xmlns:a16="http://schemas.microsoft.com/office/drawing/2014/main" id="{9B77C3B7-0310-854D-8F09-9F3EC0CC8539}"/>
              </a:ext>
            </a:extLst>
          </p:cNvPr>
          <p:cNvSpPr/>
          <p:nvPr/>
        </p:nvSpPr>
        <p:spPr>
          <a:xfrm>
            <a:off x="7754315" y="331041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Losange 136">
            <a:extLst>
              <a:ext uri="{FF2B5EF4-FFF2-40B4-BE49-F238E27FC236}">
                <a16:creationId xmlns:a16="http://schemas.microsoft.com/office/drawing/2014/main" id="{471FE182-3A32-6C49-A19D-CCCCC114D694}"/>
              </a:ext>
            </a:extLst>
          </p:cNvPr>
          <p:cNvSpPr/>
          <p:nvPr/>
        </p:nvSpPr>
        <p:spPr>
          <a:xfrm>
            <a:off x="8402727" y="3304063"/>
            <a:ext cx="86193" cy="80649"/>
          </a:xfrm>
          <a:prstGeom prst="diamond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8" name="Connecteur droit avec flèche 137">
            <a:extLst>
              <a:ext uri="{FF2B5EF4-FFF2-40B4-BE49-F238E27FC236}">
                <a16:creationId xmlns:a16="http://schemas.microsoft.com/office/drawing/2014/main" id="{41F39C1B-E369-F344-9478-07C2217CD146}"/>
              </a:ext>
            </a:extLst>
          </p:cNvPr>
          <p:cNvCxnSpPr>
            <a:cxnSpLocks/>
          </p:cNvCxnSpPr>
          <p:nvPr/>
        </p:nvCxnSpPr>
        <p:spPr>
          <a:xfrm>
            <a:off x="8300120" y="3428831"/>
            <a:ext cx="166444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eur droit avec flèche 138">
            <a:extLst>
              <a:ext uri="{FF2B5EF4-FFF2-40B4-BE49-F238E27FC236}">
                <a16:creationId xmlns:a16="http://schemas.microsoft.com/office/drawing/2014/main" id="{DAAD6E7F-621B-5943-A444-FB9A4F0D7C54}"/>
              </a:ext>
            </a:extLst>
          </p:cNvPr>
          <p:cNvCxnSpPr>
            <a:cxnSpLocks/>
          </p:cNvCxnSpPr>
          <p:nvPr/>
        </p:nvCxnSpPr>
        <p:spPr>
          <a:xfrm>
            <a:off x="8105474" y="3768145"/>
            <a:ext cx="340349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eur droit avec flèche 139">
            <a:extLst>
              <a:ext uri="{FF2B5EF4-FFF2-40B4-BE49-F238E27FC236}">
                <a16:creationId xmlns:a16="http://schemas.microsoft.com/office/drawing/2014/main" id="{325F91E5-F754-0C4B-B7BF-3F34CEB9E878}"/>
              </a:ext>
            </a:extLst>
          </p:cNvPr>
          <p:cNvCxnSpPr>
            <a:cxnSpLocks/>
          </p:cNvCxnSpPr>
          <p:nvPr/>
        </p:nvCxnSpPr>
        <p:spPr>
          <a:xfrm>
            <a:off x="8105229" y="4177933"/>
            <a:ext cx="58828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B17F4B8-D355-5A40-9BFD-912A6809D844}"/>
                  </a:ext>
                </a:extLst>
              </p:cNvPr>
              <p:cNvSpPr/>
              <p:nvPr/>
            </p:nvSpPr>
            <p:spPr>
              <a:xfrm>
                <a:off x="7477344" y="3372156"/>
                <a:ext cx="486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11 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6B17F4B8-D355-5A40-9BFD-912A6809D8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7344" y="3372156"/>
                <a:ext cx="486159" cy="307777"/>
              </a:xfrm>
              <a:prstGeom prst="rect">
                <a:avLst/>
              </a:prstGeom>
              <a:blipFill>
                <a:blip r:embed="rId10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DF451D-A8D7-1145-A0A4-7A77AB2B225A}"/>
                  </a:ext>
                </a:extLst>
              </p:cNvPr>
              <p:cNvSpPr/>
              <p:nvPr/>
            </p:nvSpPr>
            <p:spPr>
              <a:xfrm>
                <a:off x="8177567" y="3372728"/>
                <a:ext cx="48615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12 </m:t>
                          </m:r>
                        </m:sub>
                      </m:sSub>
                    </m:oMath>
                  </m:oMathPara>
                </a14:m>
                <a:endParaRPr lang="fr-FR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ADF451D-A8D7-1145-A0A4-7A77AB2B22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567" y="3372728"/>
                <a:ext cx="486159" cy="307777"/>
              </a:xfrm>
              <a:prstGeom prst="rect">
                <a:avLst/>
              </a:prstGeom>
              <a:blipFill>
                <a:blip r:embed="rId11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8B1B297-7C6E-B14E-A091-D0A3FADA25D0}"/>
                  </a:ext>
                </a:extLst>
              </p:cNvPr>
              <p:cNvSpPr/>
              <p:nvPr/>
            </p:nvSpPr>
            <p:spPr>
              <a:xfrm>
                <a:off x="8104908" y="3717640"/>
                <a:ext cx="682046" cy="32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(2)12</m:t>
                          </m:r>
                        </m:sub>
                      </m:sSub>
                      <m:r>
                        <a:rPr lang="fr-FR" sz="14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E8B1B297-7C6E-B14E-A091-D0A3FADA25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4908" y="3717640"/>
                <a:ext cx="682046" cy="3284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498999DE-0DED-2142-9B52-3A83AFAAECD4}"/>
              </a:ext>
            </a:extLst>
          </p:cNvPr>
          <p:cNvCxnSpPr>
            <a:cxnSpLocks/>
          </p:cNvCxnSpPr>
          <p:nvPr/>
        </p:nvCxnSpPr>
        <p:spPr>
          <a:xfrm>
            <a:off x="7813354" y="3870480"/>
            <a:ext cx="340349" cy="0"/>
          </a:xfrm>
          <a:prstGeom prst="straightConnector1">
            <a:avLst/>
          </a:prstGeom>
          <a:ln w="12700">
            <a:solidFill>
              <a:schemeClr val="accent4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/>
              <p:nvPr/>
            </p:nvSpPr>
            <p:spPr>
              <a:xfrm>
                <a:off x="7592425" y="3820491"/>
                <a:ext cx="682046" cy="32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(2)11</m:t>
                          </m:r>
                        </m:sub>
                      </m:sSub>
                      <m:r>
                        <a:rPr lang="fr-FR" sz="1400" i="1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4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DB71ADE-0C25-B542-9CA6-8C63333D5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425" y="3820491"/>
                <a:ext cx="682046" cy="32848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34E0C25-1F28-8B47-B121-C8172C611279}"/>
                  </a:ext>
                </a:extLst>
              </p:cNvPr>
              <p:cNvSpPr/>
              <p:nvPr/>
            </p:nvSpPr>
            <p:spPr>
              <a:xfrm>
                <a:off x="8142470" y="4111013"/>
                <a:ext cx="606705" cy="3284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1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1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𝜁</m:t>
                          </m:r>
                        </m:e>
                        <m:sub>
                          <m:r>
                            <a:rPr lang="fr-F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(3)1</m:t>
                          </m:r>
                        </m:sub>
                      </m:sSub>
                      <m:r>
                        <a:rPr lang="fr-FR" sz="1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fr-FR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34E0C25-1F28-8B47-B121-C8172C6112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470" y="4111013"/>
                <a:ext cx="606705" cy="32848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4519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38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Sub</a:t>
            </a:r>
            <a:r>
              <a:rPr lang="fr-FR" sz="2800" dirty="0"/>
              <a:t>-group analyses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C2DC520-8515-6D4E-B1D2-746EFC0844F1}"/>
              </a:ext>
            </a:extLst>
          </p:cNvPr>
          <p:cNvSpPr/>
          <p:nvPr/>
        </p:nvSpPr>
        <p:spPr>
          <a:xfrm>
            <a:off x="1115945" y="2297199"/>
            <a:ext cx="105052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We</a:t>
            </a:r>
            <a:r>
              <a:rPr lang="fr-FR" sz="2400" dirty="0"/>
              <a:t> assume </a:t>
            </a:r>
            <a:r>
              <a:rPr lang="fr-FR" sz="2400" dirty="0" err="1"/>
              <a:t>that</a:t>
            </a:r>
            <a:r>
              <a:rPr lang="fr-FR" sz="2400" dirty="0"/>
              <a:t> the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-sizes </a:t>
            </a:r>
            <a:r>
              <a:rPr lang="fr-FR" sz="2400" dirty="0" err="1"/>
              <a:t>fall</a:t>
            </a:r>
            <a:r>
              <a:rPr lang="fr-FR" sz="2400" dirty="0"/>
              <a:t> </a:t>
            </a:r>
            <a:r>
              <a:rPr lang="fr-FR" sz="2400" dirty="0" err="1"/>
              <a:t>into</a:t>
            </a:r>
            <a:r>
              <a:rPr lang="fr-FR" sz="2400" dirty="0"/>
              <a:t> </a:t>
            </a:r>
            <a:r>
              <a:rPr lang="fr-FR" sz="2400" dirty="0" err="1"/>
              <a:t>different</a:t>
            </a:r>
            <a:r>
              <a:rPr lang="fr-FR" sz="2400" dirty="0"/>
              <a:t> </a:t>
            </a:r>
            <a:r>
              <a:rPr lang="fr-FR" sz="2400" b="1" dirty="0" err="1"/>
              <a:t>subgroups</a:t>
            </a:r>
            <a:r>
              <a:rPr lang="fr-FR" sz="2400" dirty="0"/>
              <a:t> and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subgroup</a:t>
            </a:r>
            <a:r>
              <a:rPr lang="fr-FR" sz="2400" dirty="0"/>
              <a:t> has </a:t>
            </a:r>
            <a:r>
              <a:rPr lang="fr-FR" sz="2400" dirty="0" err="1"/>
              <a:t>its</a:t>
            </a:r>
            <a:r>
              <a:rPr lang="fr-FR" sz="2400" dirty="0"/>
              <a:t> </a:t>
            </a:r>
            <a:r>
              <a:rPr lang="fr-FR" sz="2400" dirty="0" err="1"/>
              <a:t>own</a:t>
            </a:r>
            <a:r>
              <a:rPr lang="fr-FR" sz="2400" dirty="0"/>
              <a:t> </a:t>
            </a:r>
            <a:r>
              <a:rPr lang="fr-FR" sz="2400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overall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endParaRPr lang="fr-FR" sz="2400" dirty="0"/>
          </a:p>
          <a:p>
            <a:endParaRPr lang="fr-FR" sz="2400" dirty="0"/>
          </a:p>
          <a:p>
            <a:r>
              <a:rPr lang="fr-FR" sz="2400" dirty="0"/>
              <a:t>Possible to analyse </a:t>
            </a:r>
            <a:r>
              <a:rPr lang="fr-FR" sz="2400" dirty="0" err="1"/>
              <a:t>subgroups</a:t>
            </a:r>
            <a:r>
              <a:rPr lang="fr-FR" sz="2400" dirty="0"/>
              <a:t> in </a:t>
            </a:r>
            <a:r>
              <a:rPr lang="fr-FR" sz="2400" dirty="0" err="1"/>
              <a:t>fixed</a:t>
            </a:r>
            <a:r>
              <a:rPr lang="fr-FR" sz="2400" dirty="0"/>
              <a:t>- and </a:t>
            </a:r>
            <a:r>
              <a:rPr lang="fr-FR" sz="2400" dirty="0" err="1"/>
              <a:t>random-effect</a:t>
            </a:r>
            <a:r>
              <a:rPr lang="fr-FR" sz="2400" dirty="0"/>
              <a:t> </a:t>
            </a:r>
            <a:r>
              <a:rPr lang="fr-FR" sz="2400" dirty="0" err="1"/>
              <a:t>models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42034745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39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Sub</a:t>
            </a:r>
            <a:r>
              <a:rPr lang="fr-FR" sz="2800" dirty="0"/>
              <a:t>-group analyses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6BD1A3-1F99-4049-BE6B-C34C59E30486}"/>
              </a:ext>
            </a:extLst>
          </p:cNvPr>
          <p:cNvSpPr/>
          <p:nvPr/>
        </p:nvSpPr>
        <p:spPr>
          <a:xfrm>
            <a:off x="773669" y="2214248"/>
            <a:ext cx="10505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Why</a:t>
            </a:r>
            <a:r>
              <a:rPr lang="fr-FR" sz="2400" dirty="0"/>
              <a:t> </a:t>
            </a:r>
            <a:r>
              <a:rPr lang="fr-FR" sz="2400" dirty="0" err="1"/>
              <a:t>don’t</a:t>
            </a:r>
            <a:r>
              <a:rPr lang="fr-FR" sz="2400" dirty="0"/>
              <a:t>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run</a:t>
            </a:r>
            <a:r>
              <a:rPr lang="fr-FR" sz="2400" dirty="0"/>
              <a:t> a </a:t>
            </a:r>
            <a:r>
              <a:rPr lang="fr-FR" sz="2400" dirty="0" err="1"/>
              <a:t>separate</a:t>
            </a:r>
            <a:r>
              <a:rPr lang="fr-FR" sz="2400" dirty="0"/>
              <a:t> </a:t>
            </a:r>
            <a:r>
              <a:rPr lang="fr-FR" sz="2400" dirty="0" err="1"/>
              <a:t>meta-anaysis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group?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DEA6B8-6E89-A94C-BB2A-E9CECB7E4B28}"/>
                  </a:ext>
                </a:extLst>
              </p:cNvPr>
              <p:cNvSpPr/>
              <p:nvPr/>
            </p:nvSpPr>
            <p:spPr>
              <a:xfrm>
                <a:off x="1351974" y="2966905"/>
                <a:ext cx="9957192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2400" dirty="0" err="1"/>
                  <a:t>Estimates</a:t>
                </a:r>
                <a:r>
                  <a:rPr lang="fr-FR" sz="2400" dirty="0"/>
                  <a:t> of the </a:t>
                </a:r>
                <a:r>
                  <a:rPr lang="fr-FR" sz="2400" dirty="0" err="1">
                    <a:effectLst/>
                  </a:rPr>
                  <a:t>various</a:t>
                </a:r>
                <a:r>
                  <a:rPr lang="fr-FR" sz="2400" dirty="0">
                    <a:effectLst/>
                  </a:rPr>
                  <a:t> </a:t>
                </a:r>
                <a:r>
                  <a:rPr lang="fr-FR" sz="2400" dirty="0" err="1">
                    <a:effectLst/>
                  </a:rPr>
                  <a:t>varainces</a:t>
                </a:r>
                <a:r>
                  <a:rPr lang="fr-FR" sz="2400" dirty="0">
                    <a:effectLst/>
                  </a:rPr>
                  <a:t> (i.e.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>
                    <a:effectLst/>
                  </a:rPr>
                  <a:t>, ..) </a:t>
                </a:r>
                <a:r>
                  <a:rPr lang="fr-FR" sz="2400" dirty="0" err="1"/>
                  <a:t>will</a:t>
                </a:r>
                <a:r>
                  <a:rPr lang="fr-FR" sz="2400" dirty="0"/>
                  <a:t> </a:t>
                </a:r>
                <a:r>
                  <a:rPr lang="fr-FR" sz="2400" dirty="0" err="1"/>
                  <a:t>also</a:t>
                </a:r>
                <a:r>
                  <a:rPr lang="fr-FR" sz="2400" dirty="0"/>
                  <a:t> </a:t>
                </a:r>
                <a:r>
                  <a:rPr lang="fr-FR" sz="2400" dirty="0" err="1"/>
                  <a:t>differ</a:t>
                </a:r>
                <a:r>
                  <a:rPr lang="fr-FR" sz="2400" dirty="0"/>
                  <a:t> </a:t>
                </a:r>
                <a:r>
                  <a:rPr lang="fr-FR" sz="2400" dirty="0" err="1"/>
                  <a:t>from</a:t>
                </a:r>
                <a:r>
                  <a:rPr lang="fr-FR" sz="2400" dirty="0"/>
                  <a:t> </a:t>
                </a:r>
                <a:r>
                  <a:rPr lang="fr-FR" sz="2400" dirty="0" err="1"/>
                  <a:t>subgroup</a:t>
                </a:r>
                <a:r>
                  <a:rPr lang="fr-FR" sz="2400" dirty="0"/>
                  <a:t> to </a:t>
                </a:r>
                <a:r>
                  <a:rPr lang="fr-FR" sz="2400" dirty="0" err="1"/>
                  <a:t>subgroup</a:t>
                </a:r>
                <a:r>
                  <a:rPr lang="fr-FR" sz="2400" dirty="0"/>
                  <a:t>, but </a:t>
                </a:r>
                <a:r>
                  <a:rPr lang="fr-FR" sz="2400" dirty="0" err="1"/>
                  <a:t>could</a:t>
                </a:r>
                <a:r>
                  <a:rPr lang="fr-FR" sz="2400" dirty="0"/>
                  <a:t> </a:t>
                </a:r>
                <a:r>
                  <a:rPr lang="fr-FR" sz="2400" dirty="0" err="1"/>
                  <a:t>be</a:t>
                </a:r>
                <a:r>
                  <a:rPr lang="fr-FR" sz="2400" dirty="0"/>
                  <a:t> </a:t>
                </a:r>
                <a:r>
                  <a:rPr lang="fr-FR" sz="2400" dirty="0" err="1"/>
                  <a:t>very</a:t>
                </a:r>
                <a:r>
                  <a:rPr lang="fr-FR" sz="2400" dirty="0"/>
                  <a:t> </a:t>
                </a:r>
                <a:r>
                  <a:rPr lang="fr-FR" sz="2400" dirty="0" err="1"/>
                  <a:t>imprecise</a:t>
                </a:r>
                <a:r>
                  <a:rPr lang="fr-FR" sz="2400" dirty="0"/>
                  <a:t> (</a:t>
                </a:r>
                <a:r>
                  <a:rPr lang="fr-FR" sz="2400" dirty="0" err="1"/>
                  <a:t>when</a:t>
                </a:r>
                <a:r>
                  <a:rPr lang="fr-FR" sz="2400" dirty="0"/>
                  <a:t> n </a:t>
                </a:r>
                <a:r>
                  <a:rPr lang="fr-FR" sz="2400" dirty="0" err="1"/>
                  <a:t>is</a:t>
                </a:r>
                <a:r>
                  <a:rPr lang="fr-FR" sz="2400" dirty="0"/>
                  <a:t> </a:t>
                </a:r>
                <a:r>
                  <a:rPr lang="fr-FR" sz="2400" dirty="0" err="1"/>
                  <a:t>low</a:t>
                </a:r>
                <a:r>
                  <a:rPr lang="fr-FR" sz="2400" dirty="0"/>
                  <a:t>)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3DEA6B8-6E89-A94C-BB2A-E9CECB7E4B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974" y="2966905"/>
                <a:ext cx="9957192" cy="830997"/>
              </a:xfrm>
              <a:prstGeom prst="rect">
                <a:avLst/>
              </a:prstGeom>
              <a:blipFill>
                <a:blip r:embed="rId2"/>
                <a:stretch>
                  <a:fillRect l="-892" t="-4545" b="-1515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88D137AE-B58A-4C48-9D28-097650DC9E4B}"/>
              </a:ext>
            </a:extLst>
          </p:cNvPr>
          <p:cNvSpPr/>
          <p:nvPr/>
        </p:nvSpPr>
        <p:spPr>
          <a:xfrm>
            <a:off x="1351974" y="4100910"/>
            <a:ext cx="102692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Rather</a:t>
            </a:r>
            <a:r>
              <a:rPr lang="fr-FR" sz="2400" dirty="0"/>
              <a:t> : </a:t>
            </a:r>
            <a:r>
              <a:rPr lang="fr-FR" sz="2400" dirty="0" err="1"/>
              <a:t>We</a:t>
            </a:r>
            <a:r>
              <a:rPr lang="fr-FR" sz="2400" dirty="0"/>
              <a:t> </a:t>
            </a:r>
            <a:r>
              <a:rPr lang="fr-FR" sz="2400" dirty="0" err="1"/>
              <a:t>consider</a:t>
            </a:r>
            <a:r>
              <a:rPr lang="fr-FR" sz="2400" dirty="0"/>
              <a:t>  a </a:t>
            </a:r>
            <a:r>
              <a:rPr lang="fr-FR" sz="2400" b="1" dirty="0" err="1"/>
              <a:t>common</a:t>
            </a:r>
            <a:r>
              <a:rPr lang="fr-FR" sz="2400" dirty="0"/>
              <a:t> </a:t>
            </a:r>
            <a:r>
              <a:rPr lang="fr-FR" sz="2400" dirty="0" err="1"/>
              <a:t>estimate</a:t>
            </a:r>
            <a:r>
              <a:rPr lang="fr-FR" sz="2400" dirty="0"/>
              <a:t> of the </a:t>
            </a:r>
            <a:r>
              <a:rPr lang="fr-FR" sz="2400" dirty="0" err="1"/>
              <a:t>between-study</a:t>
            </a:r>
            <a:r>
              <a:rPr lang="fr-FR" sz="2400" dirty="0"/>
              <a:t> </a:t>
            </a:r>
            <a:r>
              <a:rPr lang="fr-FR" sz="2400" dirty="0" err="1"/>
              <a:t>heterogeneity</a:t>
            </a:r>
            <a:r>
              <a:rPr lang="fr-FR" sz="2400" dirty="0"/>
              <a:t> for </a:t>
            </a:r>
            <a:r>
              <a:rPr lang="fr-FR" sz="2400" dirty="0" err="1"/>
              <a:t>each</a:t>
            </a:r>
            <a:r>
              <a:rPr lang="fr-FR" sz="2400" dirty="0"/>
              <a:t> </a:t>
            </a:r>
            <a:r>
              <a:rPr lang="fr-FR" sz="2400" dirty="0" err="1"/>
              <a:t>subgroups</a:t>
            </a:r>
            <a:r>
              <a:rPr lang="fr-FR" sz="2400" dirty="0"/>
              <a:t> (</a:t>
            </a:r>
            <a:r>
              <a:rPr lang="fr-FR" sz="2400" dirty="0" err="1"/>
              <a:t>better</a:t>
            </a:r>
            <a:r>
              <a:rPr lang="fr-FR" sz="2400" dirty="0"/>
              <a:t> </a:t>
            </a:r>
            <a:r>
              <a:rPr lang="fr-FR" sz="2400" dirty="0" err="1"/>
              <a:t>estimated</a:t>
            </a:r>
            <a:r>
              <a:rPr lang="fr-FR" sz="2400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557742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True</a:t>
            </a:r>
            <a:r>
              <a:rPr lang="fr-FR" dirty="0"/>
              <a:t> or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-size?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/>
              <p:nvPr/>
            </p:nvSpPr>
            <p:spPr>
              <a:xfrm>
                <a:off x="501227" y="1665906"/>
                <a:ext cx="10664010" cy="33825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800" dirty="0"/>
                  <a:t>An </a:t>
                </a:r>
                <a:r>
                  <a:rPr lang="fr-FR" sz="2800" dirty="0" err="1"/>
                  <a:t>effect</a:t>
                </a:r>
                <a:r>
                  <a:rPr lang="fr-FR" sz="2800" dirty="0"/>
                  <a:t>-size </a:t>
                </a:r>
                <a:r>
                  <a:rPr lang="fr-FR" sz="2800" dirty="0" err="1"/>
                  <a:t>is</a:t>
                </a:r>
                <a:r>
                  <a:rPr lang="fr-FR" sz="2800" dirty="0"/>
                  <a:t> </a:t>
                </a:r>
                <a:r>
                  <a:rPr lang="fr-FR" sz="2800" dirty="0" err="1"/>
                  <a:t>commonly</a:t>
                </a:r>
                <a:r>
                  <a:rPr lang="fr-FR" sz="2800" dirty="0"/>
                  <a:t> </a:t>
                </a:r>
                <a:r>
                  <a:rPr lang="fr-FR" sz="2800" dirty="0" err="1"/>
                  <a:t>noted</a:t>
                </a:r>
                <a:r>
                  <a:rPr lang="fr-FR" sz="2800" dirty="0"/>
                  <a:t> </a:t>
                </a:r>
                <a:r>
                  <a:rPr lang="fr-FR" sz="2800" dirty="0" err="1"/>
                  <a:t>with</a:t>
                </a:r>
                <a:r>
                  <a:rPr lang="fr-FR" sz="2800" dirty="0"/>
                  <a:t> the </a:t>
                </a:r>
                <a:r>
                  <a:rPr lang="fr-FR" sz="2800" dirty="0" err="1"/>
                  <a:t>greek</a:t>
                </a:r>
                <a:r>
                  <a:rPr lang="fr-FR" sz="2800" dirty="0"/>
                  <a:t> </a:t>
                </a:r>
                <a:r>
                  <a:rPr lang="fr-FR" sz="2800" dirty="0" err="1"/>
                  <a:t>letter</a:t>
                </a:r>
                <a:r>
                  <a:rPr lang="fr-FR" sz="2800" dirty="0"/>
                  <a:t> </a:t>
                </a:r>
                <a:r>
                  <a:rPr lang="fr-FR" sz="2800" b="1" dirty="0" err="1"/>
                  <a:t>theta</a:t>
                </a:r>
                <a:r>
                  <a:rPr lang="fr-FR" sz="2800" dirty="0"/>
                  <a:t> (</a:t>
                </a:r>
                <a:r>
                  <a:rPr lang="el-GR" sz="2800" dirty="0">
                    <a:effectLst/>
                  </a:rPr>
                  <a:t>θ</a:t>
                </a:r>
                <a:r>
                  <a:rPr lang="el-GR" sz="2800" dirty="0"/>
                  <a:t>)</a:t>
                </a:r>
                <a:r>
                  <a:rPr lang="fr-FR" sz="2800" dirty="0"/>
                  <a:t>:</a:t>
                </a:r>
              </a:p>
              <a:p>
                <a:endParaRPr lang="fr-FR" sz="700" dirty="0"/>
              </a:p>
              <a:p>
                <a:r>
                  <a:rPr lang="fr-FR" sz="2800" dirty="0"/>
                  <a:t>	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the ‘</a:t>
                </a:r>
                <a:r>
                  <a:rPr lang="fr-FR" sz="2800" dirty="0" err="1"/>
                  <a:t>true</a:t>
                </a:r>
                <a:r>
                  <a:rPr lang="fr-FR" sz="2800" dirty="0"/>
                  <a:t>’ </a:t>
                </a:r>
                <a:r>
                  <a:rPr lang="fr-FR" sz="2800" dirty="0" err="1"/>
                  <a:t>effect</a:t>
                </a:r>
                <a:r>
                  <a:rPr lang="fr-FR" sz="2800" dirty="0"/>
                  <a:t>-size of </a:t>
                </a:r>
                <a:r>
                  <a:rPr lang="fr-FR" sz="2800" dirty="0" err="1"/>
                  <a:t>study</a:t>
                </a:r>
                <a:r>
                  <a:rPr lang="fr-FR" sz="2800" dirty="0"/>
                  <a:t> k</a:t>
                </a:r>
                <a:br>
                  <a:rPr lang="fr-FR" sz="2800" dirty="0"/>
                </a:br>
                <a:endParaRPr lang="fr-FR" sz="800" dirty="0"/>
              </a:p>
              <a:p>
                <a:r>
                  <a:rPr lang="fr-FR" sz="2800" dirty="0"/>
                  <a:t>	-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</m:oMath>
                </a14:m>
                <a:r>
                  <a:rPr lang="fr-FR" sz="2800" dirty="0"/>
                  <a:t> the </a:t>
                </a:r>
                <a:r>
                  <a:rPr lang="fr-FR" sz="2800" dirty="0" err="1"/>
                  <a:t>observed</a:t>
                </a:r>
                <a:r>
                  <a:rPr lang="fr-FR" sz="2800" dirty="0"/>
                  <a:t> </a:t>
                </a:r>
                <a:r>
                  <a:rPr lang="fr-FR" sz="2800" dirty="0" err="1"/>
                  <a:t>effect</a:t>
                </a:r>
                <a:r>
                  <a:rPr lang="fr-FR" sz="2800" dirty="0"/>
                  <a:t>-size of </a:t>
                </a:r>
                <a:r>
                  <a:rPr lang="fr-FR" sz="2800" dirty="0" err="1"/>
                  <a:t>study</a:t>
                </a:r>
                <a:r>
                  <a:rPr lang="fr-FR" sz="2800" dirty="0"/>
                  <a:t> k</a:t>
                </a:r>
              </a:p>
              <a:p>
                <a:endParaRPr lang="fr-FR" dirty="0"/>
              </a:p>
              <a:p>
                <a:endParaRPr lang="fr-FR" sz="2800" dirty="0"/>
              </a:p>
              <a:p>
                <a:r>
                  <a:rPr lang="fr-FR" sz="2800" dirty="0"/>
                  <a:t>The </a:t>
                </a:r>
                <a:r>
                  <a:rPr lang="fr-FR" sz="2800" dirty="0" err="1"/>
                  <a:t>true</a:t>
                </a:r>
                <a:r>
                  <a:rPr lang="fr-FR" sz="2800" dirty="0"/>
                  <a:t> and </a:t>
                </a:r>
                <a:r>
                  <a:rPr lang="fr-FR" sz="2800" dirty="0" err="1"/>
                  <a:t>estimated</a:t>
                </a:r>
                <a:r>
                  <a:rPr lang="fr-FR" sz="2800" dirty="0"/>
                  <a:t> </a:t>
                </a:r>
                <a:r>
                  <a:rPr lang="fr-FR" sz="2800" dirty="0" err="1"/>
                  <a:t>effect</a:t>
                </a:r>
                <a:r>
                  <a:rPr lang="fr-FR" sz="2800" dirty="0"/>
                  <a:t>-size </a:t>
                </a:r>
                <a:r>
                  <a:rPr lang="fr-FR" sz="2800" dirty="0" err="1"/>
                  <a:t>differs</a:t>
                </a:r>
                <a:r>
                  <a:rPr lang="fr-FR" sz="2800" dirty="0"/>
                  <a:t> </a:t>
                </a:r>
                <a:r>
                  <a:rPr lang="fr-FR" sz="2800" dirty="0" err="1"/>
                  <a:t>because</a:t>
                </a:r>
                <a:r>
                  <a:rPr lang="fr-FR" sz="2800" dirty="0"/>
                  <a:t> of the </a:t>
                </a:r>
                <a:r>
                  <a:rPr lang="fr-FR" sz="2800" dirty="0" err="1"/>
                  <a:t>sampling</a:t>
                </a:r>
                <a:r>
                  <a:rPr lang="fr-FR" sz="2800" dirty="0"/>
                  <a:t> </a:t>
                </a:r>
                <a:r>
                  <a:rPr lang="fr-FR" sz="2800" dirty="0" err="1"/>
                  <a:t>error</a:t>
                </a:r>
                <a:r>
                  <a:rPr lang="fr-FR" sz="2800" dirty="0"/>
                  <a:t>:</a:t>
                </a:r>
              </a:p>
              <a:p>
                <a:endParaRPr lang="fr-FR" sz="1050" dirty="0"/>
              </a:p>
              <a:p>
                <a:r>
                  <a:rPr lang="fr-FR" sz="2800" dirty="0"/>
                  <a:t>	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 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7" y="1665906"/>
                <a:ext cx="10664010" cy="3382593"/>
              </a:xfrm>
              <a:prstGeom prst="rect">
                <a:avLst/>
              </a:prstGeom>
              <a:blipFill>
                <a:blip r:embed="rId2"/>
                <a:stretch>
                  <a:fillRect l="-1070" t="-1493" r="-238" b="-37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4E47EFD8-5A9C-9C45-9301-87B4AF0965FA}"/>
              </a:ext>
            </a:extLst>
          </p:cNvPr>
          <p:cNvSpPr/>
          <p:nvPr/>
        </p:nvSpPr>
        <p:spPr>
          <a:xfrm>
            <a:off x="2862943" y="5376787"/>
            <a:ext cx="69985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 err="1">
                <a:solidFill>
                  <a:srgbClr val="00B050"/>
                </a:solidFill>
              </a:rPr>
              <a:t>Aim</a:t>
            </a:r>
            <a:r>
              <a:rPr lang="fr-FR" b="1" dirty="0">
                <a:solidFill>
                  <a:srgbClr val="00B050"/>
                </a:solidFill>
              </a:rPr>
              <a:t> of </a:t>
            </a:r>
            <a:r>
              <a:rPr lang="fr-FR" b="1" dirty="0" err="1">
                <a:solidFill>
                  <a:srgbClr val="00B050"/>
                </a:solidFill>
              </a:rPr>
              <a:t>any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study</a:t>
            </a:r>
            <a:r>
              <a:rPr lang="fr-FR" b="1" dirty="0">
                <a:solidFill>
                  <a:srgbClr val="00B050"/>
                </a:solidFill>
              </a:rPr>
              <a:t>: to </a:t>
            </a:r>
            <a:r>
              <a:rPr lang="fr-FR" b="1" dirty="0" err="1">
                <a:solidFill>
                  <a:srgbClr val="00B050"/>
                </a:solidFill>
              </a:rPr>
              <a:t>be</a:t>
            </a:r>
            <a:r>
              <a:rPr lang="fr-FR" b="1" dirty="0">
                <a:solidFill>
                  <a:srgbClr val="00B050"/>
                </a:solidFill>
              </a:rPr>
              <a:t> as close as possible to the </a:t>
            </a:r>
            <a:r>
              <a:rPr lang="fr-FR" b="1" dirty="0" err="1">
                <a:solidFill>
                  <a:srgbClr val="00B050"/>
                </a:solidFill>
              </a:rPr>
              <a:t>true</a:t>
            </a:r>
            <a:r>
              <a:rPr lang="fr-FR" b="1" dirty="0">
                <a:solidFill>
                  <a:srgbClr val="00B050"/>
                </a:solidFill>
              </a:rPr>
              <a:t> </a:t>
            </a:r>
            <a:r>
              <a:rPr lang="fr-FR" b="1" dirty="0" err="1">
                <a:solidFill>
                  <a:srgbClr val="00B050"/>
                </a:solidFill>
              </a:rPr>
              <a:t>effect</a:t>
            </a:r>
            <a:r>
              <a:rPr lang="fr-FR" b="1" dirty="0">
                <a:solidFill>
                  <a:srgbClr val="00B050"/>
                </a:solidFill>
              </a:rPr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28418273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40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Sub</a:t>
            </a:r>
            <a:r>
              <a:rPr lang="fr-FR" sz="2800" dirty="0"/>
              <a:t>-group analyses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6BD1A3-1F99-4049-BE6B-C34C59E30486}"/>
              </a:ext>
            </a:extLst>
          </p:cNvPr>
          <p:cNvSpPr/>
          <p:nvPr/>
        </p:nvSpPr>
        <p:spPr>
          <a:xfrm>
            <a:off x="773669" y="2214248"/>
            <a:ext cx="105052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Assess</a:t>
            </a:r>
            <a:r>
              <a:rPr lang="fr-FR" sz="2400" dirty="0"/>
              <a:t> if </a:t>
            </a:r>
            <a:r>
              <a:rPr lang="fr-FR" sz="2400" dirty="0" err="1"/>
              <a:t>there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a </a:t>
            </a:r>
            <a:r>
              <a:rPr lang="fr-FR" sz="2400" b="1" dirty="0" err="1"/>
              <a:t>true</a:t>
            </a:r>
            <a:r>
              <a:rPr lang="fr-FR" sz="2400" dirty="0"/>
              <a:t> </a:t>
            </a:r>
            <a:r>
              <a:rPr lang="fr-FR" sz="2400" dirty="0" err="1"/>
              <a:t>difference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the groups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DEA6B8-6E89-A94C-BB2A-E9CECB7E4B28}"/>
              </a:ext>
            </a:extLst>
          </p:cNvPr>
          <p:cNvSpPr/>
          <p:nvPr/>
        </p:nvSpPr>
        <p:spPr>
          <a:xfrm>
            <a:off x="1351974" y="2966905"/>
            <a:ext cx="995719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Perform</a:t>
            </a:r>
            <a:r>
              <a:rPr lang="fr-FR" sz="2400" dirty="0"/>
              <a:t> a </a:t>
            </a:r>
            <a:r>
              <a:rPr lang="fr-FR" sz="2400" dirty="0" err="1"/>
              <a:t>statistical</a:t>
            </a:r>
            <a:r>
              <a:rPr lang="fr-FR" sz="2400" dirty="0"/>
              <a:t> </a:t>
            </a:r>
            <a:r>
              <a:rPr lang="fr-FR" sz="2400" dirty="0" err="1"/>
              <a:t>hypothesis</a:t>
            </a:r>
            <a:r>
              <a:rPr lang="fr-FR" sz="2400" dirty="0"/>
              <a:t> test (compare the variance </a:t>
            </a:r>
            <a:r>
              <a:rPr lang="fr-FR" sz="2400" dirty="0" err="1"/>
              <a:t>between</a:t>
            </a:r>
            <a:r>
              <a:rPr lang="fr-FR" sz="2400" dirty="0"/>
              <a:t> vs. </a:t>
            </a:r>
            <a:r>
              <a:rPr lang="fr-FR" sz="2400" dirty="0" err="1"/>
              <a:t>Within</a:t>
            </a:r>
            <a:r>
              <a:rPr lang="fr-FR" sz="2400" dirty="0"/>
              <a:t> the groups)</a:t>
            </a:r>
          </a:p>
          <a:p>
            <a:r>
              <a:rPr lang="fr-FR" sz="2400" dirty="0"/>
              <a:t>In </a:t>
            </a:r>
            <a:r>
              <a:rPr lang="fr-FR" sz="2400" dirty="0" err="1"/>
              <a:t>meta</a:t>
            </a:r>
            <a:r>
              <a:rPr lang="fr-FR" sz="2400" dirty="0"/>
              <a:t>-analyses-&gt; </a:t>
            </a:r>
            <a:r>
              <a:rPr lang="fr-FR" sz="2400" dirty="0" err="1"/>
              <a:t>Cochran’s</a:t>
            </a:r>
            <a:r>
              <a:rPr lang="fr-FR" sz="2400" dirty="0"/>
              <a:t> Q test (</a:t>
            </a:r>
            <a:r>
              <a:rPr lang="fr-FR" sz="2400" dirty="0" err="1"/>
              <a:t>available</a:t>
            </a:r>
            <a:r>
              <a:rPr lang="fr-FR" sz="2400" dirty="0"/>
              <a:t> by default).</a:t>
            </a:r>
          </a:p>
          <a:p>
            <a:endParaRPr lang="fr-FR" sz="2400" dirty="0"/>
          </a:p>
          <a:p>
            <a:r>
              <a:rPr lang="fr-FR" sz="2400" dirty="0" err="1"/>
              <a:t>Interpretation</a:t>
            </a:r>
            <a:r>
              <a:rPr lang="fr-FR" sz="2400" dirty="0"/>
              <a:t> : at least one </a:t>
            </a:r>
            <a:r>
              <a:rPr lang="fr-FR" sz="2400" dirty="0" err="1"/>
              <a:t>subgroup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part of a </a:t>
            </a:r>
            <a:r>
              <a:rPr lang="fr-FR" sz="2400" dirty="0" err="1"/>
              <a:t>different</a:t>
            </a:r>
            <a:r>
              <a:rPr lang="fr-FR" sz="2400" dirty="0"/>
              <a:t> population of </a:t>
            </a:r>
            <a:r>
              <a:rPr lang="fr-FR" sz="2400" dirty="0" err="1"/>
              <a:t>studies</a:t>
            </a:r>
            <a:r>
              <a:rPr lang="fr-FR" sz="2400" dirty="0"/>
              <a:t> (or not)</a:t>
            </a:r>
          </a:p>
        </p:txBody>
      </p:sp>
    </p:spTree>
    <p:extLst>
      <p:ext uri="{BB962C8B-B14F-4D97-AF65-F5344CB8AC3E}">
        <p14:creationId xmlns:p14="http://schemas.microsoft.com/office/powerpoint/2010/main" val="2169003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41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Meta-</a:t>
            </a:r>
            <a:r>
              <a:rPr lang="fr-FR" sz="2800" dirty="0" err="1"/>
              <a:t>regressions</a:t>
            </a:r>
            <a:r>
              <a:rPr lang="fr-FR" sz="2800" dirty="0"/>
              <a:t>: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156BD1A3-1F99-4049-BE6B-C34C59E30486}"/>
              </a:ext>
            </a:extLst>
          </p:cNvPr>
          <p:cNvSpPr/>
          <p:nvPr/>
        </p:nvSpPr>
        <p:spPr>
          <a:xfrm>
            <a:off x="773669" y="2214248"/>
            <a:ext cx="105052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Subgroup</a:t>
            </a:r>
            <a:r>
              <a:rPr lang="fr-FR" sz="2400" dirty="0"/>
              <a:t> analyses are a </a:t>
            </a:r>
            <a:r>
              <a:rPr lang="fr-FR" sz="2400" dirty="0" err="1"/>
              <a:t>special</a:t>
            </a:r>
            <a:r>
              <a:rPr lang="fr-FR" sz="2400" dirty="0"/>
              <a:t> </a:t>
            </a:r>
            <a:r>
              <a:rPr lang="fr-FR" sz="2400" dirty="0" err="1"/>
              <a:t>form</a:t>
            </a:r>
            <a:r>
              <a:rPr lang="fr-FR" sz="2400" dirty="0"/>
              <a:t> of </a:t>
            </a:r>
            <a:r>
              <a:rPr lang="fr-FR" sz="2400" b="1" dirty="0" err="1"/>
              <a:t>meta-regression</a:t>
            </a:r>
            <a:endParaRPr lang="fr-FR" sz="2400" b="1" dirty="0"/>
          </a:p>
          <a:p>
            <a:endParaRPr lang="fr-FR" sz="2400" b="1" dirty="0"/>
          </a:p>
          <a:p>
            <a:r>
              <a:rPr lang="fr-FR" sz="2400" dirty="0"/>
              <a:t>Use the value of </a:t>
            </a:r>
            <a:r>
              <a:rPr lang="fr-FR" sz="2400" dirty="0" err="1"/>
              <a:t>some</a:t>
            </a:r>
            <a:r>
              <a:rPr lang="fr-FR" sz="2400" dirty="0"/>
              <a:t> variable </a:t>
            </a:r>
            <a:r>
              <a:rPr lang="fr-FR" sz="2400" dirty="0">
                <a:effectLst/>
              </a:rPr>
              <a:t>x</a:t>
            </a:r>
            <a:r>
              <a:rPr lang="fr-FR" sz="2400" dirty="0"/>
              <a:t> to </a:t>
            </a:r>
            <a:r>
              <a:rPr lang="fr-FR" sz="2400" dirty="0" err="1"/>
              <a:t>predict</a:t>
            </a:r>
            <a:r>
              <a:rPr lang="fr-FR" sz="2400" dirty="0"/>
              <a:t> the value of </a:t>
            </a:r>
            <a:r>
              <a:rPr lang="fr-FR" sz="2400" dirty="0" err="1"/>
              <a:t>another</a:t>
            </a:r>
            <a:r>
              <a:rPr lang="fr-FR" sz="2400" dirty="0"/>
              <a:t> variable </a:t>
            </a:r>
            <a:r>
              <a:rPr lang="fr-FR" sz="2400" dirty="0">
                <a:effectLst/>
              </a:rPr>
              <a:t>y, and</a:t>
            </a:r>
            <a:r>
              <a:rPr lang="fr-FR" sz="2400" dirty="0"/>
              <a:t> </a:t>
            </a:r>
            <a:r>
              <a:rPr lang="fr-FR" sz="2400" dirty="0" err="1"/>
              <a:t>applied</a:t>
            </a:r>
            <a:r>
              <a:rPr lang="fr-FR" sz="2400" dirty="0"/>
              <a:t> to </a:t>
            </a:r>
            <a:r>
              <a:rPr lang="fr-FR" sz="2400" b="1" dirty="0" err="1"/>
              <a:t>entire</a:t>
            </a:r>
            <a:r>
              <a:rPr lang="fr-FR" sz="2400" b="1" dirty="0"/>
              <a:t> </a:t>
            </a:r>
            <a:r>
              <a:rPr lang="fr-FR" sz="2400" b="1" dirty="0" err="1"/>
              <a:t>studies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51292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How to pool </a:t>
            </a:r>
            <a:r>
              <a:rPr lang="fr-FR" dirty="0" err="1"/>
              <a:t>effect</a:t>
            </a:r>
            <a:r>
              <a:rPr lang="fr-FR" dirty="0"/>
              <a:t>-sizes?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42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976365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/>
              <a:t>Meta-</a:t>
            </a:r>
            <a:r>
              <a:rPr lang="fr-FR" sz="2800" dirty="0" err="1"/>
              <a:t>regressions</a:t>
            </a:r>
            <a:r>
              <a:rPr lang="fr-FR" sz="2800" dirty="0"/>
              <a:t> (mixed </a:t>
            </a:r>
            <a:r>
              <a:rPr lang="fr-FR" sz="2800" dirty="0" err="1"/>
              <a:t>effect</a:t>
            </a:r>
            <a:r>
              <a:rPr lang="fr-FR" sz="2800" dirty="0"/>
              <a:t> </a:t>
            </a:r>
            <a:r>
              <a:rPr lang="fr-FR" sz="2800" dirty="0" err="1"/>
              <a:t>models</a:t>
            </a:r>
            <a:r>
              <a:rPr lang="fr-FR" sz="2800" dirty="0"/>
              <a:t>):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B668060-3642-474F-ABEE-5AA4FCEF1255}"/>
                  </a:ext>
                </a:extLst>
              </p:cNvPr>
              <p:cNvSpPr/>
              <p:nvPr/>
            </p:nvSpPr>
            <p:spPr>
              <a:xfrm>
                <a:off x="1481676" y="2940270"/>
                <a:ext cx="4005712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𝜁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i="1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/>
                  <a:t> </a:t>
                </a:r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B668060-3642-474F-ABEE-5AA4FCEF12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1676" y="2940270"/>
                <a:ext cx="4005712" cy="540982"/>
              </a:xfrm>
              <a:prstGeom prst="rect">
                <a:avLst/>
              </a:prstGeom>
              <a:blipFill>
                <a:blip r:embed="rId2"/>
                <a:stretch>
                  <a:fillRect l="-633" t="-6977" b="-2093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9D5FE4-91EB-A942-9313-5EA896978FFE}"/>
                  </a:ext>
                </a:extLst>
              </p:cNvPr>
              <p:cNvSpPr/>
              <p:nvPr/>
            </p:nvSpPr>
            <p:spPr>
              <a:xfrm>
                <a:off x="1875822" y="4222462"/>
                <a:ext cx="36115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fr-FR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fr-FR" sz="2400" dirty="0"/>
                  <a:t> the </a:t>
                </a:r>
                <a:r>
                  <a:rPr lang="fr-FR" sz="2400" dirty="0" err="1"/>
                  <a:t>regression</a:t>
                </a:r>
                <a:r>
                  <a:rPr lang="fr-FR" sz="2400" dirty="0"/>
                  <a:t> coefficient</a:t>
                </a:r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49D5FE4-91EB-A942-9313-5EA896978F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5822" y="4222462"/>
                <a:ext cx="3611566" cy="461665"/>
              </a:xfrm>
              <a:prstGeom prst="rect">
                <a:avLst/>
              </a:prstGeom>
              <a:blipFill>
                <a:blip r:embed="rId3"/>
                <a:stretch>
                  <a:fillRect l="-1404" t="-5263" r="-1404" b="-2631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84F06249-EB70-234A-9DE5-C5843A109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029" y="2250207"/>
            <a:ext cx="4771529" cy="318101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FF8F3F0-6C5D-1F40-947A-E5EC8FCA1D75}"/>
              </a:ext>
            </a:extLst>
          </p:cNvPr>
          <p:cNvSpPr/>
          <p:nvPr/>
        </p:nvSpPr>
        <p:spPr>
          <a:xfrm>
            <a:off x="1313363" y="4824185"/>
            <a:ext cx="47935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b="1" dirty="0" err="1"/>
              <a:t>Estimated</a:t>
            </a:r>
            <a:r>
              <a:rPr lang="fr-FR" b="1" dirty="0"/>
              <a:t> </a:t>
            </a:r>
            <a:r>
              <a:rPr lang="fr-FR" b="1" dirty="0" err="1"/>
              <a:t>through</a:t>
            </a:r>
            <a:r>
              <a:rPr lang="fr-FR" b="1" dirty="0"/>
              <a:t> </a:t>
            </a:r>
            <a:r>
              <a:rPr lang="fr-FR" b="1" dirty="0" err="1"/>
              <a:t>weighted</a:t>
            </a:r>
            <a:r>
              <a:rPr lang="fr-FR" b="1" dirty="0"/>
              <a:t> least squares</a:t>
            </a:r>
            <a:r>
              <a:rPr lang="fr-FR" dirty="0"/>
              <a:t> (WLS)</a:t>
            </a:r>
          </a:p>
        </p:txBody>
      </p:sp>
    </p:spTree>
    <p:extLst>
      <p:ext uri="{BB962C8B-B14F-4D97-AF65-F5344CB8AC3E}">
        <p14:creationId xmlns:p14="http://schemas.microsoft.com/office/powerpoint/2010/main" val="2808815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Analysis</a:t>
            </a:r>
            <a:r>
              <a:rPr lang="fr-FR" dirty="0"/>
              <a:t> of </a:t>
            </a:r>
            <a:r>
              <a:rPr lang="fr-FR" dirty="0" err="1"/>
              <a:t>heterogeneity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43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1195121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Remember</a:t>
            </a:r>
            <a:r>
              <a:rPr lang="fr-FR" sz="2800" dirty="0"/>
              <a:t>, </a:t>
            </a:r>
            <a:r>
              <a:rPr lang="fr-FR" sz="2800" dirty="0" err="1"/>
              <a:t>heterogenity</a:t>
            </a:r>
            <a:r>
              <a:rPr lang="fr-FR" sz="2800" dirty="0"/>
              <a:t> impact </a:t>
            </a:r>
            <a:r>
              <a:rPr lang="fr-FR" sz="2800" dirty="0" err="1"/>
              <a:t>weights</a:t>
            </a:r>
            <a:r>
              <a:rPr lang="fr-FR" sz="2800" dirty="0"/>
              <a:t> (of </a:t>
            </a:r>
            <a:r>
              <a:rPr lang="fr-FR" sz="2800" dirty="0" err="1"/>
              <a:t>random</a:t>
            </a:r>
            <a:r>
              <a:rPr lang="fr-FR" sz="2800" dirty="0"/>
              <a:t> </a:t>
            </a:r>
            <a:r>
              <a:rPr lang="fr-FR" sz="2800" dirty="0" err="1"/>
              <a:t>effect</a:t>
            </a:r>
            <a:r>
              <a:rPr lang="fr-FR" sz="2800" dirty="0"/>
              <a:t> </a:t>
            </a:r>
            <a:r>
              <a:rPr lang="fr-FR" sz="2800" dirty="0" err="1"/>
              <a:t>meta</a:t>
            </a:r>
            <a:r>
              <a:rPr lang="fr-FR" sz="2800" dirty="0"/>
              <a:t>-analyses)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48FB7F-A068-A847-A01F-581F66F95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600" y="2786751"/>
            <a:ext cx="5150911" cy="297232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4918B6C-3CDA-6948-B6B6-E0E96AEE5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879" y="2641972"/>
            <a:ext cx="5156616" cy="308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40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Analysis</a:t>
            </a:r>
            <a:r>
              <a:rPr lang="fr-FR" dirty="0"/>
              <a:t> of </a:t>
            </a:r>
            <a:r>
              <a:rPr lang="fr-FR" dirty="0" err="1"/>
              <a:t>heterogeneity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44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C72168A9-FEE7-AF46-A8F2-2DAD5B4AA53A}"/>
              </a:ext>
            </a:extLst>
          </p:cNvPr>
          <p:cNvSpPr/>
          <p:nvPr/>
        </p:nvSpPr>
        <p:spPr>
          <a:xfrm>
            <a:off x="240782" y="1400036"/>
            <a:ext cx="1195121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fr-FR" sz="2800" dirty="0" err="1"/>
              <a:t>Remember</a:t>
            </a:r>
            <a:r>
              <a:rPr lang="fr-FR" sz="2800" dirty="0"/>
              <a:t>, </a:t>
            </a:r>
            <a:r>
              <a:rPr lang="fr-FR" sz="2800" dirty="0" err="1"/>
              <a:t>it</a:t>
            </a:r>
            <a:r>
              <a:rPr lang="fr-FR" sz="2800" dirty="0"/>
              <a:t> impacts the </a:t>
            </a:r>
            <a:r>
              <a:rPr lang="fr-FR" sz="2800" dirty="0" err="1"/>
              <a:t>estimated</a:t>
            </a:r>
            <a:r>
              <a:rPr lang="fr-FR" sz="2800" dirty="0"/>
              <a:t> variances, </a:t>
            </a:r>
            <a:r>
              <a:rPr lang="fr-FR" sz="2800" dirty="0" err="1"/>
              <a:t>thus</a:t>
            </a:r>
            <a:r>
              <a:rPr lang="fr-FR" sz="2800" dirty="0"/>
              <a:t> the confidence </a:t>
            </a:r>
            <a:r>
              <a:rPr lang="fr-FR" sz="2800" dirty="0" err="1"/>
              <a:t>intervals</a:t>
            </a:r>
            <a:r>
              <a:rPr lang="fr-FR" sz="2800" dirty="0"/>
              <a:t>, and p-value of the </a:t>
            </a:r>
            <a:r>
              <a:rPr lang="fr-FR" sz="2800" dirty="0" err="1"/>
              <a:t>mean</a:t>
            </a:r>
            <a:r>
              <a:rPr lang="fr-FR" sz="2800" dirty="0"/>
              <a:t> </a:t>
            </a:r>
            <a:r>
              <a:rPr lang="fr-FR" sz="2800" dirty="0" err="1"/>
              <a:t>effect</a:t>
            </a:r>
            <a:r>
              <a:rPr lang="fr-FR" sz="2800" dirty="0"/>
              <a:t>.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FF678FD5-5E36-6647-8CF3-A1EA079DD7D1}"/>
              </a:ext>
            </a:extLst>
          </p:cNvPr>
          <p:cNvCxnSpPr/>
          <p:nvPr/>
        </p:nvCxnSpPr>
        <p:spPr>
          <a:xfrm>
            <a:off x="719528" y="5417130"/>
            <a:ext cx="39873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256FD85-F58B-7D47-8C86-72477F3D4F71}"/>
              </a:ext>
            </a:extLst>
          </p:cNvPr>
          <p:cNvCxnSpPr>
            <a:cxnSpLocks/>
          </p:cNvCxnSpPr>
          <p:nvPr/>
        </p:nvCxnSpPr>
        <p:spPr>
          <a:xfrm flipV="1">
            <a:off x="871928" y="3072984"/>
            <a:ext cx="0" cy="2496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8D9E258-5ABC-F745-8DDB-512824176952}"/>
              </a:ext>
            </a:extLst>
          </p:cNvPr>
          <p:cNvCxnSpPr>
            <a:cxnSpLocks/>
          </p:cNvCxnSpPr>
          <p:nvPr/>
        </p:nvCxnSpPr>
        <p:spPr>
          <a:xfrm>
            <a:off x="1220563" y="3680769"/>
            <a:ext cx="2437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osange 11">
            <a:extLst>
              <a:ext uri="{FF2B5EF4-FFF2-40B4-BE49-F238E27FC236}">
                <a16:creationId xmlns:a16="http://schemas.microsoft.com/office/drawing/2014/main" id="{BE021C7F-2A61-CC4E-8AD3-130931D8A67C}"/>
              </a:ext>
            </a:extLst>
          </p:cNvPr>
          <p:cNvSpPr/>
          <p:nvPr/>
        </p:nvSpPr>
        <p:spPr>
          <a:xfrm>
            <a:off x="2158584" y="3567659"/>
            <a:ext cx="209862" cy="239843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748E7978-E370-C547-83FC-2C9F02DBE322}"/>
              </a:ext>
            </a:extLst>
          </p:cNvPr>
          <p:cNvCxnSpPr>
            <a:cxnSpLocks/>
          </p:cNvCxnSpPr>
          <p:nvPr/>
        </p:nvCxnSpPr>
        <p:spPr>
          <a:xfrm>
            <a:off x="1600315" y="4232538"/>
            <a:ext cx="24370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Losange 13">
            <a:extLst>
              <a:ext uri="{FF2B5EF4-FFF2-40B4-BE49-F238E27FC236}">
                <a16:creationId xmlns:a16="http://schemas.microsoft.com/office/drawing/2014/main" id="{0EF0FEDE-CEEE-3547-A443-4B8F53C8B867}"/>
              </a:ext>
            </a:extLst>
          </p:cNvPr>
          <p:cNvSpPr/>
          <p:nvPr/>
        </p:nvSpPr>
        <p:spPr>
          <a:xfrm>
            <a:off x="2745700" y="4101940"/>
            <a:ext cx="209862" cy="239843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Losange 15">
            <a:extLst>
              <a:ext uri="{FF2B5EF4-FFF2-40B4-BE49-F238E27FC236}">
                <a16:creationId xmlns:a16="http://schemas.microsoft.com/office/drawing/2014/main" id="{13ECD065-BCA8-6442-BDD9-48FF8059BEAF}"/>
              </a:ext>
            </a:extLst>
          </p:cNvPr>
          <p:cNvSpPr/>
          <p:nvPr/>
        </p:nvSpPr>
        <p:spPr>
          <a:xfrm>
            <a:off x="1929415" y="4865361"/>
            <a:ext cx="1284839" cy="268767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0EA145F-14FD-754B-859A-47DBE3D1E0DB}"/>
              </a:ext>
            </a:extLst>
          </p:cNvPr>
          <p:cNvCxnSpPr/>
          <p:nvPr/>
        </p:nvCxnSpPr>
        <p:spPr>
          <a:xfrm flipH="1" flipV="1">
            <a:off x="3415259" y="5021018"/>
            <a:ext cx="916898" cy="11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EAE3E46D-342D-F847-9DD7-C76ED30B3D5D}"/>
              </a:ext>
            </a:extLst>
          </p:cNvPr>
          <p:cNvSpPr/>
          <p:nvPr/>
        </p:nvSpPr>
        <p:spPr>
          <a:xfrm>
            <a:off x="4332157" y="4954773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5F3D4C2C-7F99-AD4B-A82F-C2D8D9A650F6}"/>
              </a:ext>
            </a:extLst>
          </p:cNvPr>
          <p:cNvCxnSpPr/>
          <p:nvPr/>
        </p:nvCxnSpPr>
        <p:spPr>
          <a:xfrm>
            <a:off x="6415790" y="5417130"/>
            <a:ext cx="398738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6948795E-C0E5-8147-97DD-E5040F2B0CDE}"/>
              </a:ext>
            </a:extLst>
          </p:cNvPr>
          <p:cNvCxnSpPr>
            <a:cxnSpLocks/>
          </p:cNvCxnSpPr>
          <p:nvPr/>
        </p:nvCxnSpPr>
        <p:spPr>
          <a:xfrm flipV="1">
            <a:off x="6568190" y="3072984"/>
            <a:ext cx="0" cy="249654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5188AC7C-7BFE-E74D-8976-226FCEA41DF3}"/>
              </a:ext>
            </a:extLst>
          </p:cNvPr>
          <p:cNvCxnSpPr>
            <a:cxnSpLocks/>
          </p:cNvCxnSpPr>
          <p:nvPr/>
        </p:nvCxnSpPr>
        <p:spPr>
          <a:xfrm>
            <a:off x="7625677" y="3680769"/>
            <a:ext cx="61891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osange 22">
            <a:extLst>
              <a:ext uri="{FF2B5EF4-FFF2-40B4-BE49-F238E27FC236}">
                <a16:creationId xmlns:a16="http://schemas.microsoft.com/office/drawing/2014/main" id="{2816A9F4-75B7-FE47-B8C4-16867662D8BC}"/>
              </a:ext>
            </a:extLst>
          </p:cNvPr>
          <p:cNvSpPr/>
          <p:nvPr/>
        </p:nvSpPr>
        <p:spPr>
          <a:xfrm>
            <a:off x="7854846" y="3567659"/>
            <a:ext cx="209862" cy="239843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1080BA3D-0698-8144-BE84-761C58CC8042}"/>
              </a:ext>
            </a:extLst>
          </p:cNvPr>
          <p:cNvCxnSpPr>
            <a:cxnSpLocks/>
          </p:cNvCxnSpPr>
          <p:nvPr/>
        </p:nvCxnSpPr>
        <p:spPr>
          <a:xfrm>
            <a:off x="7974770" y="4232538"/>
            <a:ext cx="52465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Losange 24">
            <a:extLst>
              <a:ext uri="{FF2B5EF4-FFF2-40B4-BE49-F238E27FC236}">
                <a16:creationId xmlns:a16="http://schemas.microsoft.com/office/drawing/2014/main" id="{CA322F78-9BFE-6B43-84F6-367ECB02EC04}"/>
              </a:ext>
            </a:extLst>
          </p:cNvPr>
          <p:cNvSpPr/>
          <p:nvPr/>
        </p:nvSpPr>
        <p:spPr>
          <a:xfrm>
            <a:off x="8172142" y="4101940"/>
            <a:ext cx="209862" cy="239843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Losange 25">
            <a:extLst>
              <a:ext uri="{FF2B5EF4-FFF2-40B4-BE49-F238E27FC236}">
                <a16:creationId xmlns:a16="http://schemas.microsoft.com/office/drawing/2014/main" id="{9AFC83A8-83E1-8149-9E79-086B243C17AD}"/>
              </a:ext>
            </a:extLst>
          </p:cNvPr>
          <p:cNvSpPr/>
          <p:nvPr/>
        </p:nvSpPr>
        <p:spPr>
          <a:xfrm>
            <a:off x="8017919" y="4880720"/>
            <a:ext cx="439031" cy="268767"/>
          </a:xfrm>
          <a:prstGeom prst="diamond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F2B3ACD7-4D30-F84B-8E5C-2EB67308DCA8}"/>
              </a:ext>
            </a:extLst>
          </p:cNvPr>
          <p:cNvCxnSpPr/>
          <p:nvPr/>
        </p:nvCxnSpPr>
        <p:spPr>
          <a:xfrm flipH="1" flipV="1">
            <a:off x="9111521" y="5021018"/>
            <a:ext cx="916898" cy="113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43894-5A26-2A45-A7EA-FB78F5B292FB}"/>
              </a:ext>
            </a:extLst>
          </p:cNvPr>
          <p:cNvSpPr/>
          <p:nvPr/>
        </p:nvSpPr>
        <p:spPr>
          <a:xfrm>
            <a:off x="10028419" y="4954773"/>
            <a:ext cx="166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err="1"/>
              <a:t>Summary</a:t>
            </a:r>
            <a:r>
              <a:rPr lang="fr-FR" dirty="0"/>
              <a:t> </a:t>
            </a:r>
            <a:r>
              <a:rPr lang="fr-FR" dirty="0" err="1"/>
              <a:t>effect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956956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Analysis</a:t>
            </a:r>
            <a:r>
              <a:rPr lang="fr-FR" dirty="0"/>
              <a:t> of </a:t>
            </a:r>
            <a:r>
              <a:rPr lang="fr-FR" dirty="0" err="1"/>
              <a:t>heterogeneity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45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23E367-03DD-1F48-91D7-07996DAB3AF3}"/>
              </a:ext>
            </a:extLst>
          </p:cNvPr>
          <p:cNvSpPr/>
          <p:nvPr/>
        </p:nvSpPr>
        <p:spPr>
          <a:xfrm>
            <a:off x="1373162" y="2101559"/>
            <a:ext cx="9779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 err="1"/>
              <a:t>Cochran’s</a:t>
            </a:r>
            <a:r>
              <a:rPr lang="fr-FR" sz="2400" dirty="0"/>
              <a:t> Q: </a:t>
            </a:r>
            <a:r>
              <a:rPr lang="fr-FR" sz="2400" dirty="0" err="1"/>
              <a:t>which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</a:t>
            </a:r>
            <a:r>
              <a:rPr lang="fr-FR" sz="2400" dirty="0" err="1"/>
              <a:t>calculated</a:t>
            </a:r>
            <a:r>
              <a:rPr lang="fr-FR" sz="2400" dirty="0"/>
              <a:t> as the </a:t>
            </a:r>
            <a:r>
              <a:rPr lang="fr-FR" sz="2400" dirty="0" err="1"/>
              <a:t>weighted</a:t>
            </a:r>
            <a:r>
              <a:rPr lang="fr-FR" sz="2400" dirty="0"/>
              <a:t> </a:t>
            </a:r>
            <a:r>
              <a:rPr lang="fr-FR" sz="2400" dirty="0" err="1"/>
              <a:t>sum</a:t>
            </a:r>
            <a:r>
              <a:rPr lang="fr-FR" sz="2400" dirty="0"/>
              <a:t> of </a:t>
            </a:r>
            <a:r>
              <a:rPr lang="fr-FR" sz="2400" dirty="0" err="1"/>
              <a:t>squared</a:t>
            </a:r>
            <a:r>
              <a:rPr lang="fr-FR" sz="2400" dirty="0"/>
              <a:t> </a:t>
            </a:r>
            <a:r>
              <a:rPr lang="fr-FR" sz="2400" dirty="0" err="1"/>
              <a:t>differences</a:t>
            </a:r>
            <a:r>
              <a:rPr lang="fr-FR" sz="2400" dirty="0"/>
              <a:t> </a:t>
            </a:r>
            <a:r>
              <a:rPr lang="fr-FR" sz="2400" dirty="0" err="1"/>
              <a:t>between</a:t>
            </a:r>
            <a:r>
              <a:rPr lang="fr-FR" sz="2400" dirty="0"/>
              <a:t> </a:t>
            </a:r>
            <a:r>
              <a:rPr lang="fr-FR" sz="2400" dirty="0" err="1"/>
              <a:t>individual</a:t>
            </a:r>
            <a:r>
              <a:rPr lang="fr-FR" sz="2400" dirty="0"/>
              <a:t> </a:t>
            </a:r>
            <a:r>
              <a:rPr lang="fr-FR" sz="2400" dirty="0" err="1"/>
              <a:t>study</a:t>
            </a:r>
            <a:r>
              <a:rPr lang="fr-FR" sz="2400" dirty="0"/>
              <a:t> </a:t>
            </a:r>
            <a:r>
              <a:rPr lang="fr-FR" sz="2400" dirty="0" err="1"/>
              <a:t>effects</a:t>
            </a:r>
            <a:r>
              <a:rPr lang="fr-FR" sz="2400" dirty="0"/>
              <a:t> and the </a:t>
            </a:r>
            <a:r>
              <a:rPr lang="fr-FR" sz="2400" dirty="0" err="1"/>
              <a:t>pooled</a:t>
            </a:r>
            <a:r>
              <a:rPr lang="fr-FR" sz="2400" dirty="0"/>
              <a:t> </a:t>
            </a:r>
            <a:r>
              <a:rPr lang="fr-FR" sz="2400" dirty="0" err="1"/>
              <a:t>effect</a:t>
            </a:r>
            <a:r>
              <a:rPr lang="fr-FR" sz="2400" dirty="0"/>
              <a:t> </a:t>
            </a:r>
            <a:r>
              <a:rPr lang="fr-FR" sz="2400" dirty="0" err="1"/>
              <a:t>across</a:t>
            </a:r>
            <a:r>
              <a:rPr lang="fr-FR" sz="2400" dirty="0"/>
              <a:t> </a:t>
            </a:r>
            <a:r>
              <a:rPr lang="fr-FR" sz="2400" dirty="0" err="1"/>
              <a:t>studies</a:t>
            </a:r>
            <a:r>
              <a:rPr lang="fr-FR" sz="2400" dirty="0"/>
              <a:t>,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200BC10-9F5E-F845-A5D2-91D5CC855C1C}"/>
              </a:ext>
            </a:extLst>
          </p:cNvPr>
          <p:cNvSpPr/>
          <p:nvPr/>
        </p:nvSpPr>
        <p:spPr>
          <a:xfrm>
            <a:off x="1373162" y="3215737"/>
            <a:ext cx="9899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The I² </a:t>
            </a:r>
            <a:r>
              <a:rPr lang="fr-FR" sz="2400" dirty="0" err="1"/>
              <a:t>statistic</a:t>
            </a:r>
            <a:r>
              <a:rPr lang="fr-FR" sz="2400" dirty="0"/>
              <a:t> </a:t>
            </a:r>
            <a:r>
              <a:rPr lang="fr-FR" sz="2400" dirty="0" err="1"/>
              <a:t>describes</a:t>
            </a:r>
            <a:r>
              <a:rPr lang="fr-FR" sz="2400" dirty="0"/>
              <a:t> the </a:t>
            </a:r>
            <a:r>
              <a:rPr lang="fr-FR" sz="2400" dirty="0" err="1"/>
              <a:t>percentage</a:t>
            </a:r>
            <a:r>
              <a:rPr lang="fr-FR" sz="2400" dirty="0"/>
              <a:t> of variation </a:t>
            </a:r>
            <a:r>
              <a:rPr lang="fr-FR" sz="2400" dirty="0" err="1"/>
              <a:t>across</a:t>
            </a:r>
            <a:r>
              <a:rPr lang="fr-FR" sz="2400" dirty="0"/>
              <a:t> </a:t>
            </a:r>
            <a:r>
              <a:rPr lang="fr-FR" sz="2400" dirty="0" err="1"/>
              <a:t>studies</a:t>
            </a:r>
            <a:r>
              <a:rPr lang="fr-FR" sz="2400" dirty="0"/>
              <a:t> </a:t>
            </a:r>
            <a:r>
              <a:rPr lang="fr-FR" sz="2400" dirty="0" err="1"/>
              <a:t>that</a:t>
            </a:r>
            <a:r>
              <a:rPr lang="fr-FR" sz="2400" dirty="0"/>
              <a:t> </a:t>
            </a:r>
            <a:r>
              <a:rPr lang="fr-FR" sz="2400" dirty="0" err="1"/>
              <a:t>is</a:t>
            </a:r>
            <a:r>
              <a:rPr lang="fr-FR" sz="2400" dirty="0"/>
              <a:t> due to </a:t>
            </a:r>
            <a:r>
              <a:rPr lang="fr-FR" sz="2400" dirty="0" err="1"/>
              <a:t>heterogeneity</a:t>
            </a:r>
            <a:r>
              <a:rPr lang="fr-FR" sz="2400" dirty="0"/>
              <a:t> </a:t>
            </a:r>
            <a:r>
              <a:rPr lang="fr-FR" sz="2400" dirty="0" err="1"/>
              <a:t>rather</a:t>
            </a:r>
            <a:r>
              <a:rPr lang="fr-FR" sz="2400" dirty="0"/>
              <a:t> </a:t>
            </a:r>
            <a:r>
              <a:rPr lang="fr-FR" sz="2400" dirty="0" err="1"/>
              <a:t>than</a:t>
            </a:r>
            <a:r>
              <a:rPr lang="fr-FR" sz="2400" dirty="0"/>
              <a:t> chance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CFBA247-AC46-5744-96FD-AF2B6FF46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0882" y="4208596"/>
            <a:ext cx="2032000" cy="685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A7BF50-B998-D54C-8972-3DC0B001F70A}"/>
                  </a:ext>
                </a:extLst>
              </p:cNvPr>
              <p:cNvSpPr/>
              <p:nvPr/>
            </p:nvSpPr>
            <p:spPr>
              <a:xfrm>
                <a:off x="1430914" y="5085416"/>
                <a:ext cx="469731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𝒯</m:t>
                        </m:r>
                      </m:e>
                      <m:sup>
                        <m:r>
                          <a:rPr lang="fr-F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sz="2400" dirty="0">
                    <a:latin typeface="Arial" panose="020B0604020202020204" pitchFamily="34" charset="0"/>
                  </a:rPr>
                  <a:t> </a:t>
                </a:r>
                <a:r>
                  <a:rPr lang="fr-FR" sz="2400" dirty="0" err="1">
                    <a:latin typeface="Arial" panose="020B0604020202020204" pitchFamily="34" charset="0"/>
                  </a:rPr>
                  <a:t>is</a:t>
                </a:r>
                <a:r>
                  <a:rPr lang="fr-FR" sz="2400" dirty="0">
                    <a:latin typeface="Arial" panose="020B0604020202020204" pitchFamily="34" charset="0"/>
                  </a:rPr>
                  <a:t> the </a:t>
                </a:r>
                <a:r>
                  <a:rPr lang="fr-FR" sz="2400" dirty="0" err="1">
                    <a:latin typeface="Arial" panose="020B0604020202020204" pitchFamily="34" charset="0"/>
                  </a:rPr>
                  <a:t>between</a:t>
                </a:r>
                <a:r>
                  <a:rPr lang="fr-FR" sz="2400" dirty="0">
                    <a:latin typeface="Arial" panose="020B0604020202020204" pitchFamily="34" charset="0"/>
                  </a:rPr>
                  <a:t> </a:t>
                </a:r>
                <a:r>
                  <a:rPr lang="fr-FR" sz="2400" dirty="0" err="1">
                    <a:latin typeface="Arial" panose="020B0604020202020204" pitchFamily="34" charset="0"/>
                  </a:rPr>
                  <a:t>study</a:t>
                </a:r>
                <a:r>
                  <a:rPr lang="fr-FR" sz="2400" dirty="0">
                    <a:latin typeface="Arial" panose="020B0604020202020204" pitchFamily="34" charset="0"/>
                  </a:rPr>
                  <a:t> variance</a:t>
                </a:r>
                <a:endParaRPr lang="fr-FR" sz="24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BA7BF50-B998-D54C-8972-3DC0B001F7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914" y="5085416"/>
                <a:ext cx="4697312" cy="461665"/>
              </a:xfrm>
              <a:prstGeom prst="rect">
                <a:avLst/>
              </a:prstGeom>
              <a:blipFill>
                <a:blip r:embed="rId3"/>
                <a:stretch>
                  <a:fillRect l="-270" t="-7895" r="-809" b="-23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5010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Analysis</a:t>
            </a:r>
            <a:r>
              <a:rPr lang="fr-FR" dirty="0"/>
              <a:t> of </a:t>
            </a:r>
            <a:r>
              <a:rPr lang="fr-FR" dirty="0" err="1"/>
              <a:t>heterogeneity</a:t>
            </a:r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46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97A732C-D29E-0F4D-B64B-062E49413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87" y="1854326"/>
            <a:ext cx="11201400" cy="3492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73E741-4F4C-2842-9CD6-EF65349D0B1B}"/>
              </a:ext>
            </a:extLst>
          </p:cNvPr>
          <p:cNvSpPr/>
          <p:nvPr/>
        </p:nvSpPr>
        <p:spPr>
          <a:xfrm>
            <a:off x="1007911" y="1392661"/>
            <a:ext cx="9779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400" dirty="0"/>
              <a:t>How to </a:t>
            </a:r>
            <a:r>
              <a:rPr lang="fr-FR" sz="2400" dirty="0" err="1"/>
              <a:t>interpret</a:t>
            </a:r>
            <a:r>
              <a:rPr lang="fr-FR" sz="2400" dirty="0"/>
              <a:t> I2?</a:t>
            </a:r>
          </a:p>
        </p:txBody>
      </p:sp>
    </p:spTree>
    <p:extLst>
      <p:ext uri="{BB962C8B-B14F-4D97-AF65-F5344CB8AC3E}">
        <p14:creationId xmlns:p14="http://schemas.microsoft.com/office/powerpoint/2010/main" val="215952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True</a:t>
            </a:r>
            <a:r>
              <a:rPr lang="fr-FR" dirty="0"/>
              <a:t> or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-size?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5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/>
              <p:nvPr/>
            </p:nvSpPr>
            <p:spPr>
              <a:xfrm>
                <a:off x="5250910" y="1655020"/>
                <a:ext cx="2400914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fr-FR" sz="2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>
                    <a:solidFill>
                      <a:schemeClr val="accent6">
                        <a:lumMod val="75000"/>
                      </a:schemeClr>
                    </a:solidFill>
                  </a:rPr>
                  <a:t>  </a:t>
                </a:r>
                <a:endParaRPr lang="fr-FR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10" y="1655020"/>
                <a:ext cx="2400914" cy="540982"/>
              </a:xfrm>
              <a:prstGeom prst="rect">
                <a:avLst/>
              </a:prstGeom>
              <a:blipFill>
                <a:blip r:embed="rId2"/>
                <a:stretch>
                  <a:fillRect l="-1047" t="-6818" b="-20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E3B699C-D073-9441-8C88-8C78DA63187F}"/>
              </a:ext>
            </a:extLst>
          </p:cNvPr>
          <p:cNvSpPr/>
          <p:nvPr/>
        </p:nvSpPr>
        <p:spPr>
          <a:xfrm>
            <a:off x="2583828" y="1669991"/>
            <a:ext cx="1590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/>
              <a:t>Unknown</a:t>
            </a:r>
            <a:endParaRPr lang="fr-FR" sz="2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1BF622-B358-774B-A169-856C876688E2}"/>
              </a:ext>
            </a:extLst>
          </p:cNvPr>
          <p:cNvSpPr/>
          <p:nvPr/>
        </p:nvSpPr>
        <p:spPr>
          <a:xfrm>
            <a:off x="8586869" y="1669991"/>
            <a:ext cx="1590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 err="1">
                <a:solidFill>
                  <a:schemeClr val="accent6">
                    <a:lumMod val="75000"/>
                  </a:schemeClr>
                </a:solidFill>
              </a:rPr>
              <a:t>Unknown</a:t>
            </a:r>
            <a:endParaRPr lang="fr-FR"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1ED62A1F-E506-E144-AF7E-835C91783F9D}"/>
              </a:ext>
            </a:extLst>
          </p:cNvPr>
          <p:cNvCxnSpPr>
            <a:stCxn id="4" idx="3"/>
            <a:endCxn id="3" idx="1"/>
          </p:cNvCxnSpPr>
          <p:nvPr/>
        </p:nvCxnSpPr>
        <p:spPr>
          <a:xfrm flipV="1">
            <a:off x="4174520" y="1925511"/>
            <a:ext cx="1076390" cy="6090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857832C6-C5A4-0E48-9565-B3F5C8D7B1E8}"/>
              </a:ext>
            </a:extLst>
          </p:cNvPr>
          <p:cNvCxnSpPr>
            <a:cxnSpLocks/>
          </p:cNvCxnSpPr>
          <p:nvPr/>
        </p:nvCxnSpPr>
        <p:spPr>
          <a:xfrm flipH="1">
            <a:off x="7578084" y="1931601"/>
            <a:ext cx="964541" cy="0"/>
          </a:xfrm>
          <a:prstGeom prst="straightConnector1">
            <a:avLst/>
          </a:prstGeom>
          <a:ln w="412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179CAB-39B6-544A-80AC-C912BD905CD6}"/>
                  </a:ext>
                </a:extLst>
              </p:cNvPr>
              <p:cNvSpPr/>
              <p:nvPr/>
            </p:nvSpPr>
            <p:spPr>
              <a:xfrm>
                <a:off x="1594651" y="4468422"/>
                <a:ext cx="8943410" cy="1273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>
                    <a:solidFill>
                      <a:schemeClr val="accent6">
                        <a:lumMod val="75000"/>
                      </a:schemeClr>
                    </a:solidFill>
                  </a:rPr>
                  <a:t>  : Estimated </a:t>
                </a:r>
                <a:r>
                  <a:rPr lang="fr-FR" sz="2800" dirty="0" err="1">
                    <a:solidFill>
                      <a:schemeClr val="accent6">
                        <a:lumMod val="75000"/>
                      </a:schemeClr>
                    </a:solidFill>
                  </a:rPr>
                  <a:t>through</a:t>
                </a:r>
                <a:r>
                  <a:rPr lang="fr-FR" sz="2800" dirty="0">
                    <a:solidFill>
                      <a:schemeClr val="accent6">
                        <a:lumMod val="75000"/>
                      </a:schemeClr>
                    </a:solidFill>
                  </a:rPr>
                  <a:t> standard </a:t>
                </a:r>
                <a:r>
                  <a:rPr lang="fr-FR" sz="2800" dirty="0" err="1">
                    <a:solidFill>
                      <a:schemeClr val="accent6">
                        <a:lumMod val="75000"/>
                      </a:schemeClr>
                    </a:solidFill>
                  </a:rPr>
                  <a:t>error</a:t>
                </a:r>
                <a:r>
                  <a:rPr lang="fr-FR" sz="2800" dirty="0">
                    <a:solidFill>
                      <a:schemeClr val="accent6">
                        <a:lumMod val="75000"/>
                      </a:schemeClr>
                    </a:solidFill>
                  </a:rPr>
                  <a:t> (SE).</a:t>
                </a:r>
              </a:p>
              <a:p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            (i.e. The standard </a:t>
                </a:r>
                <a:r>
                  <a:rPr lang="fr-FR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deviation</a:t>
                </a:r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 of the </a:t>
                </a:r>
                <a:r>
                  <a:rPr lang="fr-FR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sampling</a:t>
                </a:r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 distribution)</a:t>
                </a:r>
              </a:p>
              <a:p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	standard error of the </a:t>
                </a:r>
                <a:r>
                  <a:rPr lang="fr-FR" sz="2000" b="1" dirty="0">
                    <a:solidFill>
                      <a:schemeClr val="accent6">
                        <a:lumMod val="75000"/>
                      </a:schemeClr>
                    </a:solidFill>
                  </a:rPr>
                  <a:t>mean</a:t>
                </a:r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fr-FR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𝑆𝐸</m:t>
                    </m:r>
                    <m:r>
                      <a:rPr lang="fr-FR" sz="2000" b="0" i="1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sz="20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fr-FR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sz="2000" b="0" i="1" smtClean="0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</m:oMath>
                </a14:m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 ; </a:t>
                </a:r>
                <a:r>
                  <a:rPr lang="fr-FR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with</a:t>
                </a:r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 n: </a:t>
                </a:r>
                <a:r>
                  <a:rPr lang="fr-FR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sample</a:t>
                </a:r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 size, s: standard </a:t>
                </a:r>
                <a:r>
                  <a:rPr lang="fr-FR" sz="2000" dirty="0" err="1">
                    <a:solidFill>
                      <a:schemeClr val="accent6">
                        <a:lumMod val="75000"/>
                      </a:schemeClr>
                    </a:solidFill>
                  </a:rPr>
                  <a:t>dev</a:t>
                </a:r>
                <a:r>
                  <a:rPr lang="fr-FR" sz="2000" dirty="0">
                    <a:solidFill>
                      <a:schemeClr val="accent6">
                        <a:lumMod val="75000"/>
                      </a:schemeClr>
                    </a:solidFill>
                  </a:rPr>
                  <a:t>.</a:t>
                </a:r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1179CAB-39B6-544A-80AC-C912BD905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651" y="4468422"/>
                <a:ext cx="8943410" cy="1273297"/>
              </a:xfrm>
              <a:prstGeom prst="rect">
                <a:avLst/>
              </a:prstGeom>
              <a:blipFill>
                <a:blip r:embed="rId3"/>
                <a:stretch>
                  <a:fillRect t="-4950" r="-1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99567F-F878-0E4A-9D40-5CB005D08C75}"/>
                  </a:ext>
                </a:extLst>
              </p:cNvPr>
              <p:cNvSpPr/>
              <p:nvPr/>
            </p:nvSpPr>
            <p:spPr>
              <a:xfrm>
                <a:off x="1608916" y="3344484"/>
                <a:ext cx="5927135" cy="848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fr-FR" sz="2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sz="2800" dirty="0">
                    <a:solidFill>
                      <a:schemeClr val="accent2">
                        <a:lumMod val="75000"/>
                      </a:schemeClr>
                    </a:solidFill>
                  </a:rPr>
                  <a:t> : Estimated </a:t>
                </a:r>
                <a:r>
                  <a:rPr lang="fr-FR" sz="2800" dirty="0" err="1">
                    <a:solidFill>
                      <a:schemeClr val="accent2">
                        <a:lumMod val="75000"/>
                      </a:schemeClr>
                    </a:solidFill>
                  </a:rPr>
                  <a:t>through</a:t>
                </a:r>
                <a:r>
                  <a:rPr lang="fr-FR" sz="2800" dirty="0">
                    <a:solidFill>
                      <a:schemeClr val="accent2">
                        <a:lumMod val="75000"/>
                      </a:schemeClr>
                    </a:solidFill>
                  </a:rPr>
                  <a:t> the </a:t>
                </a:r>
                <a:r>
                  <a:rPr lang="fr-FR" sz="2800" dirty="0" err="1">
                    <a:solidFill>
                      <a:schemeClr val="accent2">
                        <a:lumMod val="75000"/>
                      </a:schemeClr>
                    </a:solidFill>
                  </a:rPr>
                  <a:t>mean</a:t>
                </a:r>
                <a:r>
                  <a:rPr lang="fr-FR" sz="2800" dirty="0">
                    <a:solidFill>
                      <a:schemeClr val="accent2">
                        <a:lumMod val="75000"/>
                      </a:schemeClr>
                    </a:solidFill>
                  </a:rPr>
                  <a:t> value</a:t>
                </a:r>
              </a:p>
              <a:p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(of a </a:t>
                </a:r>
                <a:r>
                  <a:rPr lang="fr-FR" sz="2000" dirty="0" err="1">
                    <a:solidFill>
                      <a:schemeClr val="accent2">
                        <a:lumMod val="75000"/>
                      </a:schemeClr>
                    </a:solidFill>
                  </a:rPr>
                  <a:t>sampling</a:t>
                </a:r>
                <a:r>
                  <a:rPr lang="fr-FR" sz="2000" dirty="0">
                    <a:solidFill>
                      <a:schemeClr val="accent2">
                        <a:lumMod val="75000"/>
                      </a:schemeClr>
                    </a:solidFill>
                  </a:rPr>
                  <a:t> distribution)</a:t>
                </a: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899567F-F878-0E4A-9D40-5CB005D08C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916" y="3344484"/>
                <a:ext cx="5927135" cy="848758"/>
              </a:xfrm>
              <a:prstGeom prst="rect">
                <a:avLst/>
              </a:prstGeom>
              <a:blipFill>
                <a:blip r:embed="rId4"/>
                <a:stretch>
                  <a:fillRect l="-1071" t="-4412" r="-1285" b="-1176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2380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True</a:t>
            </a:r>
            <a:r>
              <a:rPr lang="fr-FR" dirty="0"/>
              <a:t> or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-size?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6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/>
              <p:nvPr/>
            </p:nvSpPr>
            <p:spPr>
              <a:xfrm>
                <a:off x="5250910" y="1655020"/>
                <a:ext cx="2400914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fr-FR" sz="2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>
                    <a:solidFill>
                      <a:schemeClr val="accent6">
                        <a:lumMod val="75000"/>
                      </a:schemeClr>
                    </a:solidFill>
                  </a:rPr>
                  <a:t>  </a:t>
                </a:r>
                <a:endParaRPr lang="fr-FR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10" y="1655020"/>
                <a:ext cx="2400914" cy="540982"/>
              </a:xfrm>
              <a:prstGeom prst="rect">
                <a:avLst/>
              </a:prstGeom>
              <a:blipFill>
                <a:blip r:embed="rId2"/>
                <a:stretch>
                  <a:fillRect l="-1047" t="-6818" b="-20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E3B699C-D073-9441-8C88-8C78DA63187F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AEE1338-4A22-004F-A81D-2C613D6822DF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AF8A9-4020-3A4C-A113-674F28889ECE}"/>
              </a:ext>
            </a:extLst>
          </p:cNvPr>
          <p:cNvSpPr/>
          <p:nvPr/>
        </p:nvSpPr>
        <p:spPr>
          <a:xfrm>
            <a:off x="8379430" y="2068635"/>
            <a:ext cx="178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 </a:t>
            </a:r>
            <a:r>
              <a:rPr lang="fr-FR" sz="2400" i="1" dirty="0" err="1"/>
              <a:t>Experiments</a:t>
            </a:r>
            <a:endParaRPr lang="fr-FR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CED602-26C7-F448-AEFB-1EA6B1583E46}"/>
                  </a:ext>
                </a:extLst>
              </p:cNvPr>
              <p:cNvSpPr/>
              <p:nvPr/>
            </p:nvSpPr>
            <p:spPr>
              <a:xfrm>
                <a:off x="1652203" y="2899461"/>
                <a:ext cx="19440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CED602-26C7-F448-AEFB-1EA6B1583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03" y="2899461"/>
                <a:ext cx="1944058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3781EB9-C25F-2849-BF55-C6768CA512A7}"/>
              </a:ext>
            </a:extLst>
          </p:cNvPr>
          <p:cNvSpPr/>
          <p:nvPr/>
        </p:nvSpPr>
        <p:spPr>
          <a:xfrm>
            <a:off x="16994" y="2530299"/>
            <a:ext cx="2096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A </a:t>
            </a:r>
            <a:r>
              <a:rPr lang="fr-FR" sz="2000" dirty="0" err="1"/>
              <a:t>random</a:t>
            </a:r>
            <a:r>
              <a:rPr lang="fr-FR" sz="2000" dirty="0"/>
              <a:t> variable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55E04-C610-394B-8BA8-C4ADC259F0FD}"/>
              </a:ext>
            </a:extLst>
          </p:cNvPr>
          <p:cNvSpPr/>
          <p:nvPr/>
        </p:nvSpPr>
        <p:spPr>
          <a:xfrm>
            <a:off x="2480008" y="2530299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>
                <a:solidFill>
                  <a:schemeClr val="accent2"/>
                </a:solidFill>
              </a:rPr>
              <a:t>Mean</a:t>
            </a:r>
            <a:endParaRPr lang="fr-FR" sz="2000" dirty="0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5A5AC0-B2B4-4E4E-AA00-BE0FA629498C}"/>
              </a:ext>
            </a:extLst>
          </p:cNvPr>
          <p:cNvSpPr/>
          <p:nvPr/>
        </p:nvSpPr>
        <p:spPr>
          <a:xfrm>
            <a:off x="3457751" y="2530299"/>
            <a:ext cx="1601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Standard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dev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EE0BB055-ABF4-1246-9501-88EA58C4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40" y="3434868"/>
            <a:ext cx="3719984" cy="2417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A7D76-651A-F847-A059-04FD03E63BB1}"/>
                  </a:ext>
                </a:extLst>
              </p:cNvPr>
              <p:cNvSpPr/>
              <p:nvPr/>
            </p:nvSpPr>
            <p:spPr>
              <a:xfrm>
                <a:off x="1725851" y="5777415"/>
                <a:ext cx="16463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i="1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A7D76-651A-F847-A059-04FD03E6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851" y="5777415"/>
                <a:ext cx="1646348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 24">
            <a:extLst>
              <a:ext uri="{FF2B5EF4-FFF2-40B4-BE49-F238E27FC236}">
                <a16:creationId xmlns:a16="http://schemas.microsoft.com/office/drawing/2014/main" id="{5E2D46E3-9D60-B34D-851A-4ABA8A6F9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3247" y="3091776"/>
            <a:ext cx="2846848" cy="180603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247B35F8-448B-F94C-B4CA-9DFCEF93EC30}"/>
              </a:ext>
            </a:extLst>
          </p:cNvPr>
          <p:cNvSpPr/>
          <p:nvPr/>
        </p:nvSpPr>
        <p:spPr>
          <a:xfrm>
            <a:off x="6273247" y="5009138"/>
            <a:ext cx="2787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>
                <a:solidFill>
                  <a:schemeClr val="accent2"/>
                </a:solidFill>
              </a:rPr>
              <a:t>Estimated</a:t>
            </a:r>
            <a:r>
              <a:rPr lang="fr-FR" sz="2000" dirty="0">
                <a:solidFill>
                  <a:schemeClr val="accent2"/>
                </a:solidFill>
              </a:rPr>
              <a:t> </a:t>
            </a:r>
            <a:r>
              <a:rPr lang="fr-FR" sz="2000" dirty="0" err="1">
                <a:solidFill>
                  <a:schemeClr val="accent2"/>
                </a:solidFill>
              </a:rPr>
              <a:t>Mean</a:t>
            </a:r>
            <a:r>
              <a:rPr lang="fr-FR" sz="2000" dirty="0">
                <a:solidFill>
                  <a:schemeClr val="accent2"/>
                </a:solidFill>
              </a:rPr>
              <a:t> : 10.671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46506F-2D9B-4349-8376-11359467A8FB}"/>
              </a:ext>
            </a:extLst>
          </p:cNvPr>
          <p:cNvSpPr/>
          <p:nvPr/>
        </p:nvSpPr>
        <p:spPr>
          <a:xfrm>
            <a:off x="6317491" y="5420524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SE of the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mean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:  0.436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544E8AC7-2DB5-F44C-BF00-9AB23EBB5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0095" y="3091776"/>
            <a:ext cx="2919261" cy="180603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6916B60-F2D1-6F42-8883-2A0F13EB3236}"/>
              </a:ext>
            </a:extLst>
          </p:cNvPr>
          <p:cNvSpPr/>
          <p:nvPr/>
        </p:nvSpPr>
        <p:spPr>
          <a:xfrm>
            <a:off x="6860931" y="2930233"/>
            <a:ext cx="175413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2400" i="1" dirty="0"/>
              <a:t>20 </a:t>
            </a:r>
            <a:r>
              <a:rPr lang="fr-FR" sz="2400" i="1" dirty="0" err="1"/>
              <a:t>exp</a:t>
            </a:r>
            <a:r>
              <a:rPr lang="fr-FR" sz="2400" i="1" dirty="0"/>
              <a:t>. </a:t>
            </a:r>
            <a:r>
              <a:rPr lang="fr-FR" sz="2400" i="1" dirty="0" err="1"/>
              <a:t>units</a:t>
            </a:r>
            <a:endParaRPr lang="fr-FR" sz="2400" i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67C327-D738-0946-957C-2F4959FEACEF}"/>
              </a:ext>
            </a:extLst>
          </p:cNvPr>
          <p:cNvSpPr/>
          <p:nvPr/>
        </p:nvSpPr>
        <p:spPr>
          <a:xfrm>
            <a:off x="9727243" y="2860943"/>
            <a:ext cx="190962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2400" i="1" dirty="0"/>
              <a:t>100 </a:t>
            </a:r>
            <a:r>
              <a:rPr lang="fr-FR" sz="2400" i="1" dirty="0" err="1"/>
              <a:t>exp</a:t>
            </a:r>
            <a:r>
              <a:rPr lang="fr-FR" sz="2400" i="1" dirty="0"/>
              <a:t>. </a:t>
            </a:r>
            <a:r>
              <a:rPr lang="fr-FR" sz="2400" i="1" dirty="0" err="1"/>
              <a:t>units</a:t>
            </a:r>
            <a:endParaRPr lang="fr-FR" sz="2400" i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A87CE3D-C51E-A344-8153-E41FD56EBF65}"/>
              </a:ext>
            </a:extLst>
          </p:cNvPr>
          <p:cNvSpPr/>
          <p:nvPr/>
        </p:nvSpPr>
        <p:spPr>
          <a:xfrm>
            <a:off x="9251413" y="4965919"/>
            <a:ext cx="27879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>
                <a:solidFill>
                  <a:schemeClr val="accent2"/>
                </a:solidFill>
              </a:rPr>
              <a:t>Estimated</a:t>
            </a:r>
            <a:r>
              <a:rPr lang="fr-FR" sz="2000" dirty="0">
                <a:solidFill>
                  <a:schemeClr val="accent2"/>
                </a:solidFill>
              </a:rPr>
              <a:t> </a:t>
            </a:r>
            <a:r>
              <a:rPr lang="fr-FR" sz="2000" dirty="0" err="1">
                <a:solidFill>
                  <a:schemeClr val="accent2"/>
                </a:solidFill>
              </a:rPr>
              <a:t>Mean</a:t>
            </a:r>
            <a:r>
              <a:rPr lang="fr-FR" sz="2000" dirty="0">
                <a:solidFill>
                  <a:schemeClr val="accent2"/>
                </a:solidFill>
              </a:rPr>
              <a:t> : 10.063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69E9A53-3608-5C46-8224-671A7BECC4D0}"/>
              </a:ext>
            </a:extLst>
          </p:cNvPr>
          <p:cNvSpPr/>
          <p:nvPr/>
        </p:nvSpPr>
        <p:spPr>
          <a:xfrm>
            <a:off x="9295657" y="5377305"/>
            <a:ext cx="25811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SE of the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mean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 :  0.199</a:t>
            </a:r>
          </a:p>
        </p:txBody>
      </p:sp>
    </p:spTree>
    <p:extLst>
      <p:ext uri="{BB962C8B-B14F-4D97-AF65-F5344CB8AC3E}">
        <p14:creationId xmlns:p14="http://schemas.microsoft.com/office/powerpoint/2010/main" val="154150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True</a:t>
            </a:r>
            <a:r>
              <a:rPr lang="fr-FR" dirty="0"/>
              <a:t> or </a:t>
            </a:r>
            <a:r>
              <a:rPr lang="fr-FR" dirty="0" err="1"/>
              <a:t>estimated</a:t>
            </a:r>
            <a:r>
              <a:rPr lang="fr-FR" dirty="0"/>
              <a:t> </a:t>
            </a:r>
            <a:r>
              <a:rPr lang="fr-FR" dirty="0" err="1"/>
              <a:t>effect</a:t>
            </a:r>
            <a:r>
              <a:rPr lang="fr-FR" dirty="0"/>
              <a:t>-size?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7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/>
              <p:nvPr/>
            </p:nvSpPr>
            <p:spPr>
              <a:xfrm>
                <a:off x="5250910" y="1655020"/>
                <a:ext cx="2400914" cy="540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fr-FR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fr-FR" sz="2800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80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chemeClr val="accent2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acc>
                    <m:r>
                      <a:rPr lang="fr-FR" sz="2800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fr-FR" sz="2800" b="0" i="1" smtClean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fr-FR" sz="2800" dirty="0">
                    <a:solidFill>
                      <a:schemeClr val="accent6">
                        <a:lumMod val="75000"/>
                      </a:schemeClr>
                    </a:solidFill>
                  </a:rPr>
                  <a:t>  </a:t>
                </a:r>
                <a:endParaRPr lang="fr-FR" sz="2800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823314B-E052-7B44-B807-12C70EB88E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0910" y="1655020"/>
                <a:ext cx="2400914" cy="540982"/>
              </a:xfrm>
              <a:prstGeom prst="rect">
                <a:avLst/>
              </a:prstGeom>
              <a:blipFill>
                <a:blip r:embed="rId2"/>
                <a:stretch>
                  <a:fillRect l="-1047" t="-6818" b="-2045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9E3B699C-D073-9441-8C88-8C78DA63187F}"/>
              </a:ext>
            </a:extLst>
          </p:cNvPr>
          <p:cNvSpPr/>
          <p:nvPr/>
        </p:nvSpPr>
        <p:spPr>
          <a:xfrm>
            <a:off x="1221546" y="2068635"/>
            <a:ext cx="28248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« The </a:t>
            </a:r>
            <a:r>
              <a:rPr lang="fr-FR" sz="2400" i="1" dirty="0" err="1"/>
              <a:t>perfect</a:t>
            </a:r>
            <a:r>
              <a:rPr lang="fr-FR" sz="2400" i="1" dirty="0"/>
              <a:t> world »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5AEE1338-4A22-004F-A81D-2C613D6822DF}"/>
              </a:ext>
            </a:extLst>
          </p:cNvPr>
          <p:cNvCxnSpPr/>
          <p:nvPr/>
        </p:nvCxnSpPr>
        <p:spPr>
          <a:xfrm>
            <a:off x="5987845" y="2330245"/>
            <a:ext cx="0" cy="44245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9DAF8A9-4020-3A4C-A113-674F28889ECE}"/>
              </a:ext>
            </a:extLst>
          </p:cNvPr>
          <p:cNvSpPr/>
          <p:nvPr/>
        </p:nvSpPr>
        <p:spPr>
          <a:xfrm>
            <a:off x="8379430" y="2068635"/>
            <a:ext cx="17894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 </a:t>
            </a:r>
            <a:r>
              <a:rPr lang="fr-FR" sz="2400" i="1" dirty="0" err="1"/>
              <a:t>Experiments</a:t>
            </a:r>
            <a:endParaRPr lang="fr-FR" sz="2400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CED602-26C7-F448-AEFB-1EA6B1583E46}"/>
                  </a:ext>
                </a:extLst>
              </p:cNvPr>
              <p:cNvSpPr/>
              <p:nvPr/>
            </p:nvSpPr>
            <p:spPr>
              <a:xfrm>
                <a:off x="1652203" y="2899461"/>
                <a:ext cx="194405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fr-F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fr-F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fr-FR" sz="2400" b="0" i="1" smtClean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F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i="1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CED602-26C7-F448-AEFB-1EA6B1583E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2203" y="2899461"/>
                <a:ext cx="1944058" cy="46166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3781EB9-C25F-2849-BF55-C6768CA512A7}"/>
              </a:ext>
            </a:extLst>
          </p:cNvPr>
          <p:cNvSpPr/>
          <p:nvPr/>
        </p:nvSpPr>
        <p:spPr>
          <a:xfrm>
            <a:off x="16994" y="2530299"/>
            <a:ext cx="20960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A </a:t>
            </a:r>
            <a:r>
              <a:rPr lang="fr-FR" sz="2000" dirty="0" err="1"/>
              <a:t>random</a:t>
            </a:r>
            <a:r>
              <a:rPr lang="fr-FR" sz="2000" dirty="0"/>
              <a:t> variable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955E04-C610-394B-8BA8-C4ADC259F0FD}"/>
              </a:ext>
            </a:extLst>
          </p:cNvPr>
          <p:cNvSpPr/>
          <p:nvPr/>
        </p:nvSpPr>
        <p:spPr>
          <a:xfrm>
            <a:off x="2480008" y="2530299"/>
            <a:ext cx="7906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>
                <a:solidFill>
                  <a:schemeClr val="accent2"/>
                </a:solidFill>
              </a:rPr>
              <a:t>Mean</a:t>
            </a:r>
            <a:endParaRPr lang="fr-FR" sz="2000" dirty="0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5A5AC0-B2B4-4E4E-AA00-BE0FA629498C}"/>
              </a:ext>
            </a:extLst>
          </p:cNvPr>
          <p:cNvSpPr/>
          <p:nvPr/>
        </p:nvSpPr>
        <p:spPr>
          <a:xfrm>
            <a:off x="3457751" y="2530299"/>
            <a:ext cx="16015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Standard </a:t>
            </a:r>
            <a:r>
              <a:rPr lang="fr-FR" sz="2000" dirty="0" err="1">
                <a:solidFill>
                  <a:schemeClr val="accent6">
                    <a:lumMod val="75000"/>
                  </a:schemeClr>
                </a:solidFill>
              </a:rPr>
              <a:t>dev</a:t>
            </a:r>
            <a:r>
              <a:rPr lang="fr-FR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EE0BB055-ABF4-1246-9501-88EA58C4B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40" y="3434868"/>
            <a:ext cx="3719984" cy="24177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A7D76-651A-F847-A059-04FD03E63BB1}"/>
                  </a:ext>
                </a:extLst>
              </p:cNvPr>
              <p:cNvSpPr/>
              <p:nvPr/>
            </p:nvSpPr>
            <p:spPr>
              <a:xfrm>
                <a:off x="1725851" y="5777415"/>
                <a:ext cx="164634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</a:rPr>
                        <m:t> ~</m:t>
                      </m:r>
                      <m:r>
                        <a:rPr lang="fr-F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𝒩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fr-FR" sz="20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fr-FR" sz="2000" b="0" i="1" smtClean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fr-FR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000" i="1" dirty="0"/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07A7D76-651A-F847-A059-04FD03E63B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851" y="5777415"/>
                <a:ext cx="1646348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155327D3-D924-9945-AC4D-4BEB41628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590" y="3434868"/>
            <a:ext cx="5689817" cy="220039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8B6950B-8D5F-4C44-82AF-0BEAAD6ADE20}"/>
              </a:ext>
            </a:extLst>
          </p:cNvPr>
          <p:cNvSpPr/>
          <p:nvPr/>
        </p:nvSpPr>
        <p:spPr>
          <a:xfrm>
            <a:off x="6104590" y="2930409"/>
            <a:ext cx="602466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/>
              <a:t>The </a:t>
            </a:r>
            <a:r>
              <a:rPr lang="fr-FR" sz="2000" dirty="0" err="1"/>
              <a:t>precision</a:t>
            </a:r>
            <a:r>
              <a:rPr lang="fr-FR" sz="2000" dirty="0"/>
              <a:t> of the </a:t>
            </a:r>
            <a:r>
              <a:rPr lang="fr-FR" sz="2000" dirty="0" err="1"/>
              <a:t>estimates</a:t>
            </a:r>
            <a:r>
              <a:rPr lang="fr-FR" sz="2000" dirty="0"/>
              <a:t> </a:t>
            </a:r>
            <a:r>
              <a:rPr lang="fr-FR" sz="2000" dirty="0" err="1"/>
              <a:t>increase</a:t>
            </a:r>
            <a:r>
              <a:rPr lang="fr-FR" sz="2000" dirty="0"/>
              <a:t> </a:t>
            </a:r>
            <a:r>
              <a:rPr lang="fr-FR" sz="2000" dirty="0" err="1"/>
              <a:t>with</a:t>
            </a:r>
            <a:r>
              <a:rPr lang="fr-FR" sz="2000" dirty="0"/>
              <a:t> </a:t>
            </a:r>
            <a:r>
              <a:rPr lang="fr-FR" sz="2000" dirty="0" err="1"/>
              <a:t>sample</a:t>
            </a:r>
            <a:r>
              <a:rPr lang="fr-FR" sz="2000" dirty="0"/>
              <a:t> size</a:t>
            </a:r>
          </a:p>
        </p:txBody>
      </p:sp>
    </p:spTree>
    <p:extLst>
      <p:ext uri="{BB962C8B-B14F-4D97-AF65-F5344CB8AC3E}">
        <p14:creationId xmlns:p14="http://schemas.microsoft.com/office/powerpoint/2010/main" val="1210783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different</a:t>
            </a:r>
            <a:r>
              <a:rPr lang="fr-FR" dirty="0"/>
              <a:t> type of </a:t>
            </a:r>
            <a:r>
              <a:rPr lang="fr-FR" dirty="0" err="1"/>
              <a:t>effect</a:t>
            </a:r>
            <a:r>
              <a:rPr lang="fr-FR" dirty="0"/>
              <a:t>-sizes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8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/>
              <p:nvPr/>
            </p:nvSpPr>
            <p:spPr>
              <a:xfrm>
                <a:off x="501227" y="1665906"/>
                <a:ext cx="8517973" cy="23476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800" dirty="0"/>
                  <a:t>Proportions: </a:t>
                </a:r>
                <a:r>
                  <a:rPr lang="fr-FR" sz="2800" i="1" dirty="0"/>
                  <a:t>(k, n)</a:t>
                </a:r>
                <a:endParaRPr lang="fr-FR" sz="700" i="1" dirty="0"/>
              </a:p>
              <a:p>
                <a:endParaRPr lang="fr-FR" sz="2800" dirty="0"/>
              </a:p>
              <a:p>
                <a:r>
                  <a:rPr lang="fr-FR" b="0" dirty="0"/>
                  <a:t>	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individuals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in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subgroup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total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sample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size</m:t>
                    </m:r>
                  </m:oMath>
                </a14:m>
                <a:endParaRPr lang="fr-FR" b="0" dirty="0"/>
              </a:p>
              <a:p>
                <a:pPr/>
                <a:r>
                  <a:rPr lang="fr-FR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rad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fr-FR" b="0" dirty="0"/>
              </a:p>
              <a:p>
                <a:endParaRPr lang="fr-FR" sz="28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7" y="1665906"/>
                <a:ext cx="8517973" cy="2347630"/>
              </a:xfrm>
              <a:prstGeom prst="rect">
                <a:avLst/>
              </a:prstGeom>
              <a:blipFill>
                <a:blip r:embed="rId2"/>
                <a:stretch>
                  <a:fillRect l="-1339" t="-21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A3B280B-85BF-0C4E-BD57-165E549118CB}"/>
              </a:ext>
            </a:extLst>
          </p:cNvPr>
          <p:cNvSpPr/>
          <p:nvPr/>
        </p:nvSpPr>
        <p:spPr>
          <a:xfrm>
            <a:off x="926599" y="4013536"/>
            <a:ext cx="11462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BUT : </a:t>
            </a:r>
            <a:r>
              <a:rPr lang="fr-FR" i="1" dirty="0"/>
              <a:t>𝑝 </a:t>
            </a:r>
            <a:r>
              <a:rPr lang="fr-FR" dirty="0"/>
              <a:t>∈ [0,1] </a:t>
            </a:r>
            <a:r>
              <a:rPr lang="fr-FR" dirty="0">
                <a:sym typeface="Wingdings" pitchFamily="2" charset="2"/>
              </a:rPr>
              <a:t> </a:t>
            </a:r>
            <a:r>
              <a:rPr lang="fr-FR" dirty="0" err="1"/>
              <a:t>logit</a:t>
            </a:r>
            <a:r>
              <a:rPr lang="fr-FR" dirty="0"/>
              <a:t> transformation (i.e. log (</a:t>
            </a:r>
            <a:r>
              <a:rPr lang="fr-FR" dirty="0" err="1"/>
              <a:t>odds</a:t>
            </a:r>
            <a:r>
              <a:rPr lang="fr-FR" dirty="0"/>
              <a:t> ratio)) : </a:t>
            </a:r>
            <a:r>
              <a:rPr lang="fr-FR" i="1" dirty="0"/>
              <a:t>𝐿 </a:t>
            </a:r>
            <a:r>
              <a:rPr lang="fr-FR" dirty="0"/>
              <a:t>∈ (−∞,∞)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A1550-D2BD-0144-909F-FE9172BD57F9}"/>
                  </a:ext>
                </a:extLst>
              </p:cNvPr>
              <p:cNvSpPr/>
              <p:nvPr/>
            </p:nvSpPr>
            <p:spPr>
              <a:xfrm>
                <a:off x="1321723" y="4635412"/>
                <a:ext cx="10005038" cy="13488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𝑙𝑜𝑔𝑖𝑡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𝑙𝑜𝑔𝑖𝑡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den>
                          </m:f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fr-FR" b="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A1550-D2BD-0144-909F-FE9172BD5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23" y="4635412"/>
                <a:ext cx="10005038" cy="1348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BF42C97-28D0-FE4B-988C-817F1B5E8D6C}"/>
              </a:ext>
            </a:extLst>
          </p:cNvPr>
          <p:cNvSpPr/>
          <p:nvPr/>
        </p:nvSpPr>
        <p:spPr>
          <a:xfrm>
            <a:off x="7251545" y="6361166"/>
            <a:ext cx="49404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i="1" dirty="0"/>
              <a:t>For ex. </a:t>
            </a:r>
            <a:r>
              <a:rPr lang="fr-FR" sz="2400" i="1" dirty="0" err="1"/>
              <a:t>used</a:t>
            </a:r>
            <a:r>
              <a:rPr lang="fr-FR" sz="2400" i="1" dirty="0"/>
              <a:t> in </a:t>
            </a:r>
            <a:r>
              <a:rPr lang="fr-FR" sz="2400" i="1" dirty="0" err="1"/>
              <a:t>epidemiological</a:t>
            </a:r>
            <a:r>
              <a:rPr lang="fr-FR" sz="2400" i="1" dirty="0"/>
              <a:t> </a:t>
            </a:r>
            <a:r>
              <a:rPr lang="fr-FR" sz="2400" i="1" dirty="0" err="1"/>
              <a:t>studies</a:t>
            </a:r>
            <a:endParaRPr lang="fr-FR" sz="240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E95DD6-2CDC-D342-8AF4-CBD047251DB3}"/>
              </a:ext>
            </a:extLst>
          </p:cNvPr>
          <p:cNvSpPr/>
          <p:nvPr/>
        </p:nvSpPr>
        <p:spPr>
          <a:xfrm>
            <a:off x="11039618" y="3756202"/>
            <a:ext cx="659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(k, n)</a:t>
            </a:r>
            <a:endParaRPr lang="fr-FR" sz="4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32312C-A9FB-F149-BD0C-565DD8C4516B}"/>
              </a:ext>
            </a:extLst>
          </p:cNvPr>
          <p:cNvSpPr/>
          <p:nvPr/>
        </p:nvSpPr>
        <p:spPr>
          <a:xfrm>
            <a:off x="10553781" y="3438123"/>
            <a:ext cx="1638219" cy="102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3C3A3BD-E7C8-3F4D-9B3C-01D4E5BF9639}"/>
              </a:ext>
            </a:extLst>
          </p:cNvPr>
          <p:cNvSpPr/>
          <p:nvPr/>
        </p:nvSpPr>
        <p:spPr>
          <a:xfrm>
            <a:off x="10553781" y="3134326"/>
            <a:ext cx="163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retrieved</a:t>
            </a:r>
            <a:r>
              <a:rPr lang="fr-FR" i="1" dirty="0"/>
              <a:t>:</a:t>
            </a:r>
            <a:endParaRPr lang="fr-FR" sz="400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053B8A-769A-D242-BA18-F4320D65ECA4}"/>
              </a:ext>
            </a:extLst>
          </p:cNvPr>
          <p:cNvSpPr/>
          <p:nvPr/>
        </p:nvSpPr>
        <p:spPr>
          <a:xfrm>
            <a:off x="9982848" y="5112158"/>
            <a:ext cx="2332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err="1"/>
              <a:t>Negative</a:t>
            </a:r>
            <a:r>
              <a:rPr lang="fr-FR" dirty="0"/>
              <a:t> </a:t>
            </a:r>
            <a:r>
              <a:rPr lang="fr-FR" dirty="0" err="1"/>
              <a:t>logit</a:t>
            </a:r>
            <a:r>
              <a:rPr lang="fr-FR" dirty="0"/>
              <a:t> : </a:t>
            </a:r>
            <a:r>
              <a:rPr lang="fr-FR" i="1" dirty="0"/>
              <a:t>𝑝 &lt;0.5</a:t>
            </a:r>
            <a:r>
              <a:rPr lang="fr-FR" dirty="0"/>
              <a:t>, </a:t>
            </a:r>
          </a:p>
          <a:p>
            <a:r>
              <a:rPr lang="fr-FR" dirty="0"/>
              <a:t>positive </a:t>
            </a:r>
            <a:r>
              <a:rPr lang="fr-FR" dirty="0" err="1"/>
              <a:t>logits</a:t>
            </a:r>
            <a:r>
              <a:rPr lang="fr-FR" dirty="0"/>
              <a:t> : </a:t>
            </a:r>
            <a:r>
              <a:rPr lang="fr-FR" i="1" dirty="0"/>
              <a:t>𝑝 &lt;0.5</a:t>
            </a:r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613932A-08F1-FD44-99FD-75599384E4C3}"/>
              </a:ext>
            </a:extLst>
          </p:cNvPr>
          <p:cNvSpPr/>
          <p:nvPr/>
        </p:nvSpPr>
        <p:spPr>
          <a:xfrm>
            <a:off x="9909109" y="4890262"/>
            <a:ext cx="2282892" cy="10238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D3AAD0-B71D-1645-8F5F-9C99483C39A0}"/>
              </a:ext>
            </a:extLst>
          </p:cNvPr>
          <p:cNvSpPr/>
          <p:nvPr/>
        </p:nvSpPr>
        <p:spPr>
          <a:xfrm>
            <a:off x="10553781" y="4586465"/>
            <a:ext cx="1488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 err="1"/>
              <a:t>Interpretation</a:t>
            </a:r>
            <a:endParaRPr lang="fr-FR" sz="400" i="1" dirty="0"/>
          </a:p>
        </p:txBody>
      </p:sp>
    </p:spTree>
    <p:extLst>
      <p:ext uri="{BB962C8B-B14F-4D97-AF65-F5344CB8AC3E}">
        <p14:creationId xmlns:p14="http://schemas.microsoft.com/office/powerpoint/2010/main" val="1813441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The </a:t>
            </a:r>
            <a:r>
              <a:rPr lang="fr-FR" dirty="0" err="1"/>
              <a:t>different</a:t>
            </a:r>
            <a:r>
              <a:rPr lang="fr-FR" dirty="0"/>
              <a:t> type of </a:t>
            </a:r>
            <a:r>
              <a:rPr lang="fr-FR" dirty="0" err="1"/>
              <a:t>effect</a:t>
            </a:r>
            <a:r>
              <a:rPr lang="fr-FR" dirty="0"/>
              <a:t>-sizes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5D603-0D65-E745-B96E-A15BED22DBB9}" type="slidenum">
              <a:rPr lang="fr-FR" smtClean="0">
                <a:latin typeface="Calibri" panose="020F0502020204030204" pitchFamily="34" charset="0"/>
                <a:cs typeface="Calibri" panose="020F0502020204030204" pitchFamily="34" charset="0"/>
              </a:rPr>
              <a:pPr/>
              <a:t>9</a:t>
            </a:fld>
            <a:endParaRPr lang="fr-FR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/>
              <p:nvPr/>
            </p:nvSpPr>
            <p:spPr>
              <a:xfrm>
                <a:off x="501227" y="1665906"/>
                <a:ext cx="6105710" cy="2374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fr-FR" sz="2800" dirty="0"/>
                  <a:t>Correlations:</a:t>
                </a:r>
                <a:endParaRPr lang="fr-FR" sz="700" dirty="0"/>
              </a:p>
              <a:p>
                <a:endParaRPr lang="fr-FR" sz="2800" dirty="0"/>
              </a:p>
              <a:p>
                <a:r>
                  <a:rPr lang="fr-FR" b="0" dirty="0"/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𝑥𝑦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𝐶𝑂𝑉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two</m:t>
                    </m:r>
                    <m:r>
                      <a:rPr lang="fr-F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fr-FR" b="0" i="0" smtClean="0">
                        <a:latin typeface="Cambria Math" panose="02040503050406030204" pitchFamily="18" charset="0"/>
                      </a:rPr>
                      <m:t>variables</m:t>
                    </m:r>
                  </m:oMath>
                </a14:m>
                <a:endParaRPr lang="fr-FR" b="0" dirty="0"/>
              </a:p>
              <a:p>
                <a:pPr/>
                <a:r>
                  <a:rPr lang="fr-FR" b="0" dirty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𝑆𝐸</m:t>
                        </m:r>
                      </m:e>
                      <m:sub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</m:sSub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1− </m:t>
                        </m:r>
                        <m:sSubSup>
                          <m:sSub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𝑥𝑦</m:t>
                            </m:r>
                          </m:sub>
                          <m:sup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ad>
                          <m:radPr>
                            <m:degHide m:val="on"/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e>
                        </m:rad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fr-FR" b="0" dirty="0"/>
              </a:p>
              <a:p>
                <a:endParaRPr lang="fr-FR" sz="2800" dirty="0"/>
              </a:p>
            </p:txBody>
          </p:sp>
        </mc:Choice>
        <mc:Fallback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E1ADA74-F25F-884E-B332-8B1E97D491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227" y="1665906"/>
                <a:ext cx="6105710" cy="2374048"/>
              </a:xfrm>
              <a:prstGeom prst="rect">
                <a:avLst/>
              </a:prstGeom>
              <a:blipFill>
                <a:blip r:embed="rId2"/>
                <a:stretch>
                  <a:fillRect l="-1867" t="-212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2A3B280B-85BF-0C4E-BD57-165E549118CB}"/>
              </a:ext>
            </a:extLst>
          </p:cNvPr>
          <p:cNvSpPr/>
          <p:nvPr/>
        </p:nvSpPr>
        <p:spPr>
          <a:xfrm>
            <a:off x="926599" y="4013536"/>
            <a:ext cx="114620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BUT : the range of proportions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restricted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0 and 1 : </a:t>
            </a:r>
            <a:r>
              <a:rPr lang="fr-FR" dirty="0" err="1"/>
              <a:t>problematic</a:t>
            </a:r>
            <a:r>
              <a:rPr lang="fr-FR" dirty="0"/>
              <a:t> -&gt; </a:t>
            </a:r>
            <a:r>
              <a:rPr lang="fr-FR" dirty="0" err="1"/>
              <a:t>Fisher’s</a:t>
            </a:r>
            <a:r>
              <a:rPr lang="fr-FR" dirty="0"/>
              <a:t> z</a:t>
            </a:r>
            <a:endParaRPr lang="fr-FR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A1550-D2BD-0144-909F-FE9172BD57F9}"/>
                  </a:ext>
                </a:extLst>
              </p:cNvPr>
              <p:cNvSpPr/>
              <p:nvPr/>
            </p:nvSpPr>
            <p:spPr>
              <a:xfrm>
                <a:off x="1321723" y="4635412"/>
                <a:ext cx="10005038" cy="10791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b="0" dirty="0"/>
                  <a:t>z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0.5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den>
                        </m:f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fr-FR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𝑆𝐸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rad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fr-FR" b="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23A1550-D2BD-0144-909F-FE9172BD57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1723" y="4635412"/>
                <a:ext cx="10005038" cy="1079142"/>
              </a:xfrm>
              <a:prstGeom prst="rect">
                <a:avLst/>
              </a:prstGeom>
              <a:blipFill>
                <a:blip r:embed="rId3"/>
                <a:stretch>
                  <a:fillRect l="-5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ectangle 20">
            <a:extLst>
              <a:ext uri="{FF2B5EF4-FFF2-40B4-BE49-F238E27FC236}">
                <a16:creationId xmlns:a16="http://schemas.microsoft.com/office/drawing/2014/main" id="{EBF42C97-28D0-FE4B-988C-817F1B5E8D6C}"/>
              </a:ext>
            </a:extLst>
          </p:cNvPr>
          <p:cNvSpPr/>
          <p:nvPr/>
        </p:nvSpPr>
        <p:spPr>
          <a:xfrm>
            <a:off x="4624992" y="6387584"/>
            <a:ext cx="75670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000" dirty="0" err="1"/>
              <a:t>e.g</a:t>
            </a:r>
            <a:r>
              <a:rPr lang="fr-FR" sz="2000" dirty="0"/>
              <a:t>. </a:t>
            </a:r>
            <a:r>
              <a:rPr lang="fr-FR" sz="2000" dirty="0" err="1"/>
              <a:t>Correlation</a:t>
            </a:r>
            <a:r>
              <a:rPr lang="fr-FR" sz="2000" dirty="0"/>
              <a:t> of native and </a:t>
            </a:r>
            <a:r>
              <a:rPr lang="fr-FR" sz="2000" dirty="0" err="1"/>
              <a:t>exotic</a:t>
            </a:r>
            <a:r>
              <a:rPr lang="fr-FR" sz="2000" dirty="0"/>
              <a:t> </a:t>
            </a:r>
            <a:r>
              <a:rPr lang="fr-FR" sz="2000" dirty="0" err="1"/>
              <a:t>species</a:t>
            </a:r>
            <a:r>
              <a:rPr lang="fr-FR" sz="2000" dirty="0"/>
              <a:t> </a:t>
            </a:r>
            <a:r>
              <a:rPr lang="fr-FR" sz="2000" dirty="0" err="1"/>
              <a:t>richness</a:t>
            </a:r>
            <a:r>
              <a:rPr lang="fr-FR" sz="2000" dirty="0"/>
              <a:t> (Peng et al., 2019)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0B244E7-3B4B-644F-9967-C10D7AB0EF2C}"/>
              </a:ext>
            </a:extLst>
          </p:cNvPr>
          <p:cNvSpPr/>
          <p:nvPr/>
        </p:nvSpPr>
        <p:spPr>
          <a:xfrm>
            <a:off x="10993488" y="3782851"/>
            <a:ext cx="616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(r, n)</a:t>
            </a:r>
            <a:endParaRPr lang="fr-FR" sz="400" i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9B216D-8E48-C343-9D35-C45B1771ECD5}"/>
              </a:ext>
            </a:extLst>
          </p:cNvPr>
          <p:cNvSpPr/>
          <p:nvPr/>
        </p:nvSpPr>
        <p:spPr>
          <a:xfrm>
            <a:off x="10507651" y="3464772"/>
            <a:ext cx="1638219" cy="10277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DE13D6-CB88-7F45-80B3-B16BB2AEA6C4}"/>
              </a:ext>
            </a:extLst>
          </p:cNvPr>
          <p:cNvSpPr/>
          <p:nvPr/>
        </p:nvSpPr>
        <p:spPr>
          <a:xfrm>
            <a:off x="10507651" y="3160975"/>
            <a:ext cx="1630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i="1" dirty="0"/>
              <a:t>To </a:t>
            </a:r>
            <a:r>
              <a:rPr lang="fr-FR" i="1" dirty="0" err="1"/>
              <a:t>be</a:t>
            </a:r>
            <a:r>
              <a:rPr lang="fr-FR" i="1" dirty="0"/>
              <a:t> </a:t>
            </a:r>
            <a:r>
              <a:rPr lang="fr-FR" i="1" dirty="0" err="1"/>
              <a:t>retrieved</a:t>
            </a:r>
            <a:r>
              <a:rPr lang="fr-FR" i="1" dirty="0"/>
              <a:t>:</a:t>
            </a:r>
            <a:endParaRPr lang="fr-FR" sz="400" i="1" dirty="0"/>
          </a:p>
        </p:txBody>
      </p:sp>
    </p:spTree>
    <p:extLst>
      <p:ext uri="{BB962C8B-B14F-4D97-AF65-F5344CB8AC3E}">
        <p14:creationId xmlns:p14="http://schemas.microsoft.com/office/powerpoint/2010/main" val="277116094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7230</TotalTime>
  <Words>2266</Words>
  <Application>Microsoft Macintosh PowerPoint</Application>
  <PresentationFormat>Grand écran</PresentationFormat>
  <Paragraphs>455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Glober SemiBold</vt:lpstr>
      <vt:lpstr>Glober SemiBold </vt:lpstr>
      <vt:lpstr>Wingdings</vt:lpstr>
      <vt:lpstr>Thème Office</vt:lpstr>
      <vt:lpstr>Présentation PowerPoint</vt:lpstr>
      <vt:lpstr>What is an effect-size?</vt:lpstr>
      <vt:lpstr>What is an effect-size?</vt:lpstr>
      <vt:lpstr>True or estimated effect-size?</vt:lpstr>
      <vt:lpstr>True or estimated effect-size?</vt:lpstr>
      <vt:lpstr>True or estimated effect-size?</vt:lpstr>
      <vt:lpstr>True or estimated effect-size?</vt:lpstr>
      <vt:lpstr>The different type of effect-sizes</vt:lpstr>
      <vt:lpstr>The different type of effect-sizes</vt:lpstr>
      <vt:lpstr>The different type of effect-sizes</vt:lpstr>
      <vt:lpstr>The different type of effect-sizes</vt:lpstr>
      <vt:lpstr>The different type of effect-sizes</vt:lpstr>
      <vt:lpstr>The different type of effect-sizes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How to pool effect-sizes?</vt:lpstr>
      <vt:lpstr>Analysis of heterogeneity</vt:lpstr>
      <vt:lpstr>Analysis of heterogeneity</vt:lpstr>
      <vt:lpstr>Analysis of heterogeneity</vt:lpstr>
      <vt:lpstr>Analysis of heterogeneity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54</cp:revision>
  <dcterms:created xsi:type="dcterms:W3CDTF">2022-08-19T18:15:22Z</dcterms:created>
  <dcterms:modified xsi:type="dcterms:W3CDTF">2022-08-24T18:45:41Z</dcterms:modified>
</cp:coreProperties>
</file>